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6.xml" ContentType="application/vnd.openxmlformats-officedocument.presentationml.tags+xml"/>
  <Override PartName="/ppt/notesSlides/notesSlide25.xml" ContentType="application/vnd.openxmlformats-officedocument.presentationml.notesSlide+xml"/>
  <Override PartName="/ppt/tags/tag17.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embeddedFontLst>
    <p:embeddedFont>
      <p:font typeface="Roboto" panose="02000000000000000000" pitchFamily="2" charset="0"/>
      <p:regular r:id="rId29"/>
      <p:bold r:id="rId30"/>
      <p:italic r:id="rId31"/>
      <p:boldItalic r:id="rId32"/>
    </p:embeddedFont>
    <p:embeddedFont>
      <p:font typeface="Roboto Condensed" panose="02000000000000000000" pitchFamily="2" charset="0"/>
      <p:regular r:id="rId33"/>
      <p:bold r:id="rId34"/>
      <p:italic r:id="rId35"/>
      <p:boldItalic r:id="rId36"/>
    </p:embeddedFont>
    <p:embeddedFont>
      <p:font typeface="Roboto Medium" panose="02000000000000000000" pitchFamily="2" charset="0"/>
      <p:regular r:id="rId37"/>
      <p:bold r:id="rId38"/>
      <p:italic r:id="rId39"/>
      <p:boldItalic r:id="rId40"/>
    </p:embeddedFont>
  </p:embeddedFontLst>
  <p:custDataLst>
    <p:tags r:id="rId41"/>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9AA0A6"/>
          </p15:clr>
        </p15:guide>
        <p15:guide id="2" orient="horz" pos="162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jUDOgtvTOnW8XrPFlMz0v8HvKe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1" d="100"/>
          <a:sy n="121" d="100"/>
        </p:scale>
        <p:origin x="849" y="54"/>
      </p:cViewPr>
      <p:guideLst>
        <p:guide pos="288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 name="Google Shape;10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Google Shape;23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 name="Google Shape;26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1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8" name="Google Shape;278;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5" name="Google Shape;285;p2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3" name="Google Shape;29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7" name="Google Shape;317;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2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7" name="Google Shape;347;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Intestazione della sezione 1">
  <p:cSld name="SECTION_HEADER_1">
    <p:spTree>
      <p:nvGrpSpPr>
        <p:cNvPr id="1" name="Shape 6"/>
        <p:cNvGrpSpPr/>
        <p:nvPr/>
      </p:nvGrpSpPr>
      <p:grpSpPr>
        <a:xfrm>
          <a:off x="0" y="0"/>
          <a:ext cx="0" cy="0"/>
          <a:chOff x="0" y="0"/>
          <a:chExt cx="0" cy="0"/>
        </a:xfrm>
      </p:grpSpPr>
      <p:sp>
        <p:nvSpPr>
          <p:cNvPr id="7" name="Google Shape;7;p28"/>
          <p:cNvSpPr/>
          <p:nvPr/>
        </p:nvSpPr>
        <p:spPr>
          <a:xfrm rot="-5400000">
            <a:off x="3128775" y="-3119250"/>
            <a:ext cx="2895600" cy="9134100"/>
          </a:xfrm>
          <a:prstGeom prst="round2SameRect">
            <a:avLst>
              <a:gd name="adj1" fmla="val 50000"/>
              <a:gd name="adj2" fmla="val 0"/>
            </a:avLst>
          </a:prstGeom>
          <a:solidFill>
            <a:srgbClr val="4C76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 name="Google Shape;8;p28"/>
          <p:cNvSpPr txBox="1">
            <a:spLocks noGrp="1"/>
          </p:cNvSpPr>
          <p:nvPr>
            <p:ph type="subTitle" idx="1"/>
          </p:nvPr>
        </p:nvSpPr>
        <p:spPr>
          <a:xfrm>
            <a:off x="1602000" y="728475"/>
            <a:ext cx="4302000" cy="737400"/>
          </a:xfrm>
          <a:prstGeom prst="rect">
            <a:avLst/>
          </a:prstGeom>
          <a:noFill/>
          <a:ln>
            <a:noFill/>
          </a:ln>
        </p:spPr>
        <p:txBody>
          <a:bodyPr spcFirstLastPara="1" wrap="square" lIns="0" tIns="0" rIns="0" bIns="0" anchor="b" anchorCtr="0">
            <a:noAutofit/>
          </a:bodyPr>
          <a:lstStyle>
            <a:lvl1pPr marR="0" lvl="0" algn="l" rtl="0">
              <a:lnSpc>
                <a:spcPct val="80000"/>
              </a:lnSpc>
              <a:spcBef>
                <a:spcPts val="0"/>
              </a:spcBef>
              <a:spcAft>
                <a:spcPts val="0"/>
              </a:spcAft>
              <a:buClr>
                <a:schemeClr val="lt1"/>
              </a:buClr>
              <a:buSzPts val="4500"/>
              <a:buFont typeface="Roboto Condensed"/>
              <a:buNone/>
              <a:defRPr sz="45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 name="Google Shape;9;p28"/>
          <p:cNvSpPr txBox="1">
            <a:spLocks noGrp="1"/>
          </p:cNvSpPr>
          <p:nvPr>
            <p:ph type="subTitle" idx="2"/>
          </p:nvPr>
        </p:nvSpPr>
        <p:spPr>
          <a:xfrm>
            <a:off x="1602000" y="1645875"/>
            <a:ext cx="4212000" cy="688200"/>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rgbClr val="EDCF6D"/>
              </a:buClr>
              <a:buSzPts val="2200"/>
              <a:buFont typeface="Roboto Condensed"/>
              <a:buNone/>
              <a:defRPr sz="2200" b="0" i="0" u="none" strike="noStrike" cap="none">
                <a:solidFill>
                  <a:srgbClr val="EDCF6D"/>
                </a:solidFill>
                <a:latin typeface="Roboto Condensed"/>
                <a:ea typeface="Roboto Condensed"/>
                <a:cs typeface="Roboto Condensed"/>
                <a:sym typeface="Roboto Condensed"/>
              </a:defRPr>
            </a:lvl1pPr>
            <a:lvl2pPr marR="0" lvl="1"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10" name="Google Shape;10;p28"/>
          <p:cNvPicPr preferRelativeResize="0"/>
          <p:nvPr/>
        </p:nvPicPr>
        <p:blipFill rotWithShape="1">
          <a:blip r:embed="rId2">
            <a:alphaModFix/>
          </a:blip>
          <a:srcRect/>
          <a:stretch/>
        </p:blipFill>
        <p:spPr>
          <a:xfrm>
            <a:off x="540002" y="4256525"/>
            <a:ext cx="1342505" cy="346975"/>
          </a:xfrm>
          <a:prstGeom prst="rect">
            <a:avLst/>
          </a:prstGeom>
          <a:noFill/>
          <a:ln>
            <a:noFill/>
          </a:ln>
        </p:spPr>
      </p:pic>
      <p:sp>
        <p:nvSpPr>
          <p:cNvPr id="11" name="Google Shape;11;p28"/>
          <p:cNvSpPr/>
          <p:nvPr/>
        </p:nvSpPr>
        <p:spPr>
          <a:xfrm>
            <a:off x="4752000" y="2751750"/>
            <a:ext cx="1728000" cy="2391900"/>
          </a:xfrm>
          <a:prstGeom prst="round2SameRect">
            <a:avLst>
              <a:gd name="adj1" fmla="val 50000"/>
              <a:gd name="adj2" fmla="val 0"/>
            </a:avLst>
          </a:prstGeom>
          <a:solidFill>
            <a:srgbClr val="EDCF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28"/>
          <p:cNvSpPr txBox="1"/>
          <p:nvPr/>
        </p:nvSpPr>
        <p:spPr>
          <a:xfrm>
            <a:off x="4968000" y="3217425"/>
            <a:ext cx="1296000" cy="123000"/>
          </a:xfrm>
          <a:prstGeom prst="rect">
            <a:avLst/>
          </a:prstGeom>
          <a:noFill/>
          <a:ln>
            <a:noFill/>
          </a:ln>
        </p:spPr>
        <p:txBody>
          <a:bodyPr spcFirstLastPara="1" wrap="square" lIns="0" tIns="0" rIns="0" bIns="0" anchor="t" anchorCtr="0">
            <a:spAutoFit/>
          </a:bodyPr>
          <a:lstStyle/>
          <a:p>
            <a:pPr marL="0" marR="0" lvl="0" indent="0" algn="ctr" rtl="0">
              <a:lnSpc>
                <a:spcPct val="80000"/>
              </a:lnSpc>
              <a:spcBef>
                <a:spcPts val="0"/>
              </a:spcBef>
              <a:spcAft>
                <a:spcPts val="0"/>
              </a:spcAft>
              <a:buClr>
                <a:srgbClr val="000000"/>
              </a:buClr>
              <a:buSzPts val="1000"/>
              <a:buFont typeface="Arial"/>
              <a:buNone/>
            </a:pPr>
            <a:r>
              <a:rPr lang="it-IT" sz="1000" b="0" i="0" u="none" strike="noStrike" cap="none">
                <a:solidFill>
                  <a:schemeClr val="dk1"/>
                </a:solidFill>
                <a:latin typeface="Roboto Condensed"/>
                <a:ea typeface="Roboto Condensed"/>
                <a:cs typeface="Roboto Condensed"/>
                <a:sym typeface="Roboto Condensed"/>
              </a:rPr>
              <a:t>A cura di</a:t>
            </a:r>
            <a:endParaRPr sz="1000" b="0" i="0" u="none" strike="noStrike" cap="none">
              <a:solidFill>
                <a:schemeClr val="dk1"/>
              </a:solidFill>
              <a:latin typeface="Roboto Condensed"/>
              <a:ea typeface="Roboto Condensed"/>
              <a:cs typeface="Roboto Condensed"/>
              <a:sym typeface="Roboto Condensed"/>
            </a:endParaRPr>
          </a:p>
        </p:txBody>
      </p:sp>
      <p:sp>
        <p:nvSpPr>
          <p:cNvPr id="13" name="Google Shape;13;p28"/>
          <p:cNvSpPr txBox="1">
            <a:spLocks noGrp="1"/>
          </p:cNvSpPr>
          <p:nvPr>
            <p:ph type="body" idx="3"/>
          </p:nvPr>
        </p:nvSpPr>
        <p:spPr>
          <a:xfrm>
            <a:off x="4944750" y="3496500"/>
            <a:ext cx="1342500" cy="534000"/>
          </a:xfrm>
          <a:prstGeom prst="rect">
            <a:avLst/>
          </a:prstGeom>
          <a:noFill/>
          <a:ln>
            <a:noFill/>
          </a:ln>
        </p:spPr>
        <p:txBody>
          <a:bodyPr spcFirstLastPara="1" wrap="square" lIns="0" tIns="0" rIns="0" bIns="0" anchor="t" anchorCtr="0">
            <a:noAutofit/>
          </a:bodyPr>
          <a:lstStyle>
            <a:lvl1pPr marL="457200" marR="0" lvl="0" indent="-330200" algn="ctr" rtl="0">
              <a:lnSpc>
                <a:spcPct val="90000"/>
              </a:lnSpc>
              <a:spcBef>
                <a:spcPts val="0"/>
              </a:spcBef>
              <a:spcAft>
                <a:spcPts val="0"/>
              </a:spcAft>
              <a:buClr>
                <a:srgbClr val="4C76BA"/>
              </a:buClr>
              <a:buSzPts val="1600"/>
              <a:buFont typeface="Roboto Condensed"/>
              <a:buChar char="●"/>
              <a:defRPr sz="1600" b="1" i="0" u="none" strike="noStrike" cap="none">
                <a:solidFill>
                  <a:srgbClr val="4C76BA"/>
                </a:solidFill>
                <a:latin typeface="Roboto Condensed"/>
                <a:ea typeface="Roboto Condensed"/>
                <a:cs typeface="Roboto Condensed"/>
                <a:sym typeface="Roboto Condensed"/>
              </a:defRPr>
            </a:lvl1pPr>
            <a:lvl2pPr marL="914400" marR="0" lvl="1"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pic>
        <p:nvPicPr>
          <p:cNvPr id="14" name="Google Shape;14;p28"/>
          <p:cNvPicPr preferRelativeResize="0"/>
          <p:nvPr/>
        </p:nvPicPr>
        <p:blipFill rotWithShape="1">
          <a:blip r:embed="rId3">
            <a:alphaModFix/>
          </a:blip>
          <a:srcRect/>
          <a:stretch/>
        </p:blipFill>
        <p:spPr>
          <a:xfrm>
            <a:off x="7000147" y="4256536"/>
            <a:ext cx="1603854" cy="3469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5"/>
        <p:cNvGrpSpPr/>
        <p:nvPr/>
      </p:nvGrpSpPr>
      <p:grpSpPr>
        <a:xfrm>
          <a:off x="0" y="0"/>
          <a:ext cx="0" cy="0"/>
          <a:chOff x="0" y="0"/>
          <a:chExt cx="0" cy="0"/>
        </a:xfrm>
      </p:grpSpPr>
      <p:sp>
        <p:nvSpPr>
          <p:cNvPr id="16" name="Google Shape;16;p29"/>
          <p:cNvSpPr/>
          <p:nvPr/>
        </p:nvSpPr>
        <p:spPr>
          <a:xfrm rot="-5400000">
            <a:off x="3249325" y="-1474000"/>
            <a:ext cx="4430100" cy="7359000"/>
          </a:xfrm>
          <a:prstGeom prst="round2SameRect">
            <a:avLst>
              <a:gd name="adj1" fmla="val 49907"/>
              <a:gd name="adj2" fmla="val 0"/>
            </a:avLst>
          </a:prstGeom>
          <a:solidFill>
            <a:srgbClr val="71CA7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29"/>
          <p:cNvSpPr txBox="1"/>
          <p:nvPr/>
        </p:nvSpPr>
        <p:spPr>
          <a:xfrm>
            <a:off x="4572000" y="360000"/>
            <a:ext cx="2880000" cy="4188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400"/>
              <a:buFont typeface="Arial"/>
              <a:buNone/>
            </a:pPr>
            <a:r>
              <a:rPr lang="it-IT" sz="3400" b="1" i="0" u="none" strike="noStrike" cap="none">
                <a:solidFill>
                  <a:schemeClr val="lt1"/>
                </a:solidFill>
                <a:latin typeface="Roboto Condensed"/>
                <a:ea typeface="Roboto Condensed"/>
                <a:cs typeface="Roboto Condensed"/>
                <a:sym typeface="Roboto Condensed"/>
              </a:rPr>
              <a:t>Indice</a:t>
            </a:r>
            <a:endParaRPr sz="3400" b="1" i="0" u="none" strike="noStrike" cap="none">
              <a:solidFill>
                <a:schemeClr val="lt1"/>
              </a:solidFill>
              <a:latin typeface="Roboto Condensed"/>
              <a:ea typeface="Roboto Condensed"/>
              <a:cs typeface="Roboto Condensed"/>
              <a:sym typeface="Roboto Condensed"/>
            </a:endParaRPr>
          </a:p>
        </p:txBody>
      </p:sp>
      <p:sp>
        <p:nvSpPr>
          <p:cNvPr id="18" name="Google Shape;18;p29"/>
          <p:cNvSpPr txBox="1">
            <a:spLocks noGrp="1"/>
          </p:cNvSpPr>
          <p:nvPr>
            <p:ph type="body" idx="1"/>
          </p:nvPr>
        </p:nvSpPr>
        <p:spPr>
          <a:xfrm>
            <a:off x="4572000" y="1467200"/>
            <a:ext cx="4032000" cy="2030400"/>
          </a:xfrm>
          <a:prstGeom prst="rect">
            <a:avLst/>
          </a:prstGeom>
          <a:noFill/>
          <a:ln>
            <a:noFill/>
          </a:ln>
        </p:spPr>
        <p:txBody>
          <a:bodyPr spcFirstLastPara="1" wrap="square" lIns="0" tIns="0" rIns="0" bIns="0" anchor="t" anchorCtr="0">
            <a:noAutofit/>
          </a:bodyPr>
          <a:lstStyle>
            <a:lvl1pPr marL="457200" marR="0" lvl="0" indent="-368300" algn="l" rtl="0">
              <a:lnSpc>
                <a:spcPct val="80000"/>
              </a:lnSpc>
              <a:spcBef>
                <a:spcPts val="0"/>
              </a:spcBef>
              <a:spcAft>
                <a:spcPts val="0"/>
              </a:spcAft>
              <a:buClr>
                <a:schemeClr val="lt1"/>
              </a:buClr>
              <a:buSzPts val="2200"/>
              <a:buFont typeface="Roboto"/>
              <a:buChar char="●"/>
              <a:defRPr sz="2200" b="0" i="0" u="none" strike="noStrike" cap="none">
                <a:solidFill>
                  <a:schemeClr val="lt1"/>
                </a:solidFill>
                <a:latin typeface="Roboto"/>
                <a:ea typeface="Roboto"/>
                <a:cs typeface="Roboto"/>
                <a:sym typeface="Roboto"/>
              </a:defRPr>
            </a:lvl1pPr>
            <a:lvl2pPr marL="914400" marR="0" lvl="1" indent="-317500" algn="l" rtl="0">
              <a:lnSpc>
                <a:spcPct val="150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5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5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5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5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5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5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5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19" name="Google Shape;19;p29"/>
          <p:cNvSpPr/>
          <p:nvPr/>
        </p:nvSpPr>
        <p:spPr>
          <a:xfrm rot="10800000" flipH="1">
            <a:off x="-2894800" y="-95150"/>
            <a:ext cx="4496700" cy="4557300"/>
          </a:xfrm>
          <a:prstGeom prst="round2SameRect">
            <a:avLst>
              <a:gd name="adj1" fmla="val 50000"/>
              <a:gd name="adj2" fmla="val 50000"/>
            </a:avLst>
          </a:prstGeom>
          <a:solidFill>
            <a:srgbClr val="16795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0" name="Google Shape;20;p29"/>
          <p:cNvPicPr preferRelativeResize="0"/>
          <p:nvPr/>
        </p:nvPicPr>
        <p:blipFill rotWithShape="1">
          <a:blip r:embed="rId2">
            <a:alphaModFix/>
          </a:blip>
          <a:srcRect/>
          <a:stretch/>
        </p:blipFill>
        <p:spPr>
          <a:xfrm>
            <a:off x="540001" y="4781975"/>
            <a:ext cx="696447" cy="180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olo titolo 1">
  <p:cSld name="TITLE_ONLY_1">
    <p:spTree>
      <p:nvGrpSpPr>
        <p:cNvPr id="1" name="Shape 21"/>
        <p:cNvGrpSpPr/>
        <p:nvPr/>
      </p:nvGrpSpPr>
      <p:grpSpPr>
        <a:xfrm>
          <a:off x="0" y="0"/>
          <a:ext cx="0" cy="0"/>
          <a:chOff x="0" y="0"/>
          <a:chExt cx="0" cy="0"/>
        </a:xfrm>
      </p:grpSpPr>
      <p:sp>
        <p:nvSpPr>
          <p:cNvPr id="22" name="Google Shape;22;p30"/>
          <p:cNvSpPr/>
          <p:nvPr/>
        </p:nvSpPr>
        <p:spPr>
          <a:xfrm rot="5400000">
            <a:off x="2450725" y="-1174200"/>
            <a:ext cx="3866700" cy="8805900"/>
          </a:xfrm>
          <a:prstGeom prst="round2SameRect">
            <a:avLst>
              <a:gd name="adj1" fmla="val 50000"/>
              <a:gd name="adj2" fmla="val 0"/>
            </a:avLst>
          </a:prstGeom>
          <a:solidFill>
            <a:srgbClr val="F5A2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30"/>
          <p:cNvSpPr txBox="1">
            <a:spLocks noGrp="1"/>
          </p:cNvSpPr>
          <p:nvPr>
            <p:ph type="title"/>
          </p:nvPr>
        </p:nvSpPr>
        <p:spPr>
          <a:xfrm>
            <a:off x="545450" y="360000"/>
            <a:ext cx="5574600" cy="712800"/>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rgbClr val="167953"/>
              </a:buClr>
              <a:buSzPts val="3400"/>
              <a:buFont typeface="Roboto Condensed"/>
              <a:buNone/>
              <a:defRPr sz="3400" b="1" i="0" u="none" strike="noStrike" cap="none">
                <a:solidFill>
                  <a:srgbClr val="167953"/>
                </a:solidFill>
                <a:latin typeface="Roboto Condensed"/>
                <a:ea typeface="Roboto Condensed"/>
                <a:cs typeface="Roboto Condensed"/>
                <a:sym typeface="Roboto Condense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24" name="Google Shape;24;p30"/>
          <p:cNvPicPr preferRelativeResize="0"/>
          <p:nvPr/>
        </p:nvPicPr>
        <p:blipFill rotWithShape="1">
          <a:blip r:embed="rId2">
            <a:alphaModFix/>
          </a:blip>
          <a:srcRect/>
          <a:stretch/>
        </p:blipFill>
        <p:spPr>
          <a:xfrm>
            <a:off x="540000" y="4782408"/>
            <a:ext cx="696450" cy="179567"/>
          </a:xfrm>
          <a:prstGeom prst="rect">
            <a:avLst/>
          </a:prstGeom>
          <a:noFill/>
          <a:ln>
            <a:noFill/>
          </a:ln>
        </p:spPr>
      </p:pic>
      <p:sp>
        <p:nvSpPr>
          <p:cNvPr id="25" name="Google Shape;25;p30"/>
          <p:cNvSpPr txBox="1">
            <a:spLocks noGrp="1"/>
          </p:cNvSpPr>
          <p:nvPr>
            <p:ph type="subTitle" idx="1"/>
          </p:nvPr>
        </p:nvSpPr>
        <p:spPr>
          <a:xfrm>
            <a:off x="545450" y="2391750"/>
            <a:ext cx="2694600" cy="2031600"/>
          </a:xfrm>
          <a:prstGeom prst="rect">
            <a:avLst/>
          </a:prstGeom>
          <a:noFill/>
          <a:ln>
            <a:noFill/>
          </a:ln>
        </p:spPr>
        <p:txBody>
          <a:bodyPr spcFirstLastPara="1" wrap="square" lIns="0" tIns="0" rIns="0" bIns="0" anchor="t" anchorCtr="0">
            <a:noAutofit/>
          </a:bodyPr>
          <a:lstStyle>
            <a:lvl1pPr marR="0" lvl="0" algn="l" rtl="0">
              <a:lnSpc>
                <a:spcPct val="115000"/>
              </a:lnSpc>
              <a:spcBef>
                <a:spcPts val="0"/>
              </a:spcBef>
              <a:spcAft>
                <a:spcPts val="0"/>
              </a:spcAft>
              <a:buClr>
                <a:schemeClr val="lt1"/>
              </a:buClr>
              <a:buSzPts val="1600"/>
              <a:buFont typeface="Roboto"/>
              <a:buChar char="●"/>
              <a:defRPr sz="1600" b="0" i="0" u="none" strike="noStrike" cap="none">
                <a:solidFill>
                  <a:schemeClr val="lt1"/>
                </a:solidFill>
                <a:latin typeface="Roboto"/>
                <a:ea typeface="Roboto"/>
                <a:cs typeface="Roboto"/>
                <a:sym typeface="Roboto"/>
              </a:defRPr>
            </a:lvl1pPr>
            <a:lvl2pPr marR="0" lvl="1"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9pPr>
          </a:lstStyle>
          <a:p>
            <a:endParaRPr/>
          </a:p>
        </p:txBody>
      </p:sp>
      <p:sp>
        <p:nvSpPr>
          <p:cNvPr id="26" name="Google Shape;26;p30"/>
          <p:cNvSpPr txBox="1">
            <a:spLocks noGrp="1"/>
          </p:cNvSpPr>
          <p:nvPr>
            <p:ph type="subTitle" idx="2"/>
          </p:nvPr>
        </p:nvSpPr>
        <p:spPr>
          <a:xfrm>
            <a:off x="4392000" y="2391750"/>
            <a:ext cx="2694600" cy="2031600"/>
          </a:xfrm>
          <a:prstGeom prst="rect">
            <a:avLst/>
          </a:prstGeom>
          <a:noFill/>
          <a:ln>
            <a:noFill/>
          </a:ln>
        </p:spPr>
        <p:txBody>
          <a:bodyPr spcFirstLastPara="1" wrap="square" lIns="0" tIns="0" rIns="0" bIns="0" anchor="t" anchorCtr="0">
            <a:noAutofit/>
          </a:bodyPr>
          <a:lstStyle>
            <a:lvl1pPr marR="0" lvl="0" algn="l" rtl="0">
              <a:lnSpc>
                <a:spcPct val="115000"/>
              </a:lnSpc>
              <a:spcBef>
                <a:spcPts val="0"/>
              </a:spcBef>
              <a:spcAft>
                <a:spcPts val="0"/>
              </a:spcAft>
              <a:buClr>
                <a:schemeClr val="lt1"/>
              </a:buClr>
              <a:buSzPts val="1600"/>
              <a:buFont typeface="Roboto"/>
              <a:buChar char="●"/>
              <a:defRPr sz="1600" b="0" i="0" u="none" strike="noStrike" cap="none">
                <a:solidFill>
                  <a:schemeClr val="lt1"/>
                </a:solidFill>
                <a:latin typeface="Roboto"/>
                <a:ea typeface="Roboto"/>
                <a:cs typeface="Roboto"/>
                <a:sym typeface="Roboto"/>
              </a:defRPr>
            </a:lvl1pPr>
            <a:lvl2pPr marR="0" lvl="1"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yout personalizzato 6">
  <p:cSld name="CUSTOM_5">
    <p:spTree>
      <p:nvGrpSpPr>
        <p:cNvPr id="1" name="Shape 27"/>
        <p:cNvGrpSpPr/>
        <p:nvPr/>
      </p:nvGrpSpPr>
      <p:grpSpPr>
        <a:xfrm>
          <a:off x="0" y="0"/>
          <a:ext cx="0" cy="0"/>
          <a:chOff x="0" y="0"/>
          <a:chExt cx="0" cy="0"/>
        </a:xfrm>
      </p:grpSpPr>
      <p:pic>
        <p:nvPicPr>
          <p:cNvPr id="28" name="Google Shape;28;p31"/>
          <p:cNvPicPr preferRelativeResize="0"/>
          <p:nvPr/>
        </p:nvPicPr>
        <p:blipFill rotWithShape="1">
          <a:blip r:embed="rId2">
            <a:alphaModFix/>
          </a:blip>
          <a:srcRect/>
          <a:stretch/>
        </p:blipFill>
        <p:spPr>
          <a:xfrm>
            <a:off x="540001" y="4781975"/>
            <a:ext cx="696447" cy="180000"/>
          </a:xfrm>
          <a:prstGeom prst="rect">
            <a:avLst/>
          </a:prstGeom>
          <a:noFill/>
          <a:ln>
            <a:noFill/>
          </a:ln>
        </p:spPr>
      </p:pic>
      <p:sp>
        <p:nvSpPr>
          <p:cNvPr id="29" name="Google Shape;29;p31"/>
          <p:cNvSpPr txBox="1">
            <a:spLocks noGrp="1"/>
          </p:cNvSpPr>
          <p:nvPr>
            <p:ph type="title"/>
          </p:nvPr>
        </p:nvSpPr>
        <p:spPr>
          <a:xfrm>
            <a:off x="540000" y="360000"/>
            <a:ext cx="8064000" cy="7374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F5A26C"/>
              </a:buClr>
              <a:buSzPts val="3500"/>
              <a:buFont typeface="Roboto Condensed"/>
              <a:buNone/>
              <a:defRPr sz="3500" b="1" i="0" u="none" strike="noStrike" cap="none">
                <a:solidFill>
                  <a:srgbClr val="F5A26C"/>
                </a:solidFill>
                <a:latin typeface="Roboto Condensed"/>
                <a:ea typeface="Roboto Condensed"/>
                <a:cs typeface="Roboto Condensed"/>
                <a:sym typeface="Roboto Condense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ayout personalizzato 3 1">
  <p:cSld name="CUSTOM_2_1">
    <p:spTree>
      <p:nvGrpSpPr>
        <p:cNvPr id="1" name="Shape 30"/>
        <p:cNvGrpSpPr/>
        <p:nvPr/>
      </p:nvGrpSpPr>
      <p:grpSpPr>
        <a:xfrm>
          <a:off x="0" y="0"/>
          <a:ext cx="0" cy="0"/>
          <a:chOff x="0" y="0"/>
          <a:chExt cx="0" cy="0"/>
        </a:xfrm>
      </p:grpSpPr>
      <p:sp>
        <p:nvSpPr>
          <p:cNvPr id="31" name="Google Shape;31;p32"/>
          <p:cNvSpPr/>
          <p:nvPr/>
        </p:nvSpPr>
        <p:spPr>
          <a:xfrm rot="10800000">
            <a:off x="-1601700" y="-75"/>
            <a:ext cx="7505700" cy="2919600"/>
          </a:xfrm>
          <a:prstGeom prst="round2SameRect">
            <a:avLst>
              <a:gd name="adj1" fmla="val 50000"/>
              <a:gd name="adj2" fmla="val 50000"/>
            </a:avLst>
          </a:prstGeom>
          <a:solidFill>
            <a:srgbClr val="4C76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32"/>
          <p:cNvSpPr/>
          <p:nvPr/>
        </p:nvSpPr>
        <p:spPr>
          <a:xfrm>
            <a:off x="3240001" y="2571750"/>
            <a:ext cx="4206300" cy="1541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32"/>
          <p:cNvSpPr/>
          <p:nvPr/>
        </p:nvSpPr>
        <p:spPr>
          <a:xfrm>
            <a:off x="3506225" y="2786251"/>
            <a:ext cx="3673800" cy="1146600"/>
          </a:xfrm>
          <a:prstGeom prst="roundRect">
            <a:avLst>
              <a:gd name="adj" fmla="val 50000"/>
            </a:avLst>
          </a:prstGeom>
          <a:solidFill>
            <a:srgbClr val="EDCF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32"/>
          <p:cNvSpPr txBox="1"/>
          <p:nvPr/>
        </p:nvSpPr>
        <p:spPr>
          <a:xfrm>
            <a:off x="3513650" y="2786250"/>
            <a:ext cx="3659100" cy="1146600"/>
          </a:xfrm>
          <a:prstGeom prst="rect">
            <a:avLst/>
          </a:prstGeom>
          <a:noFill/>
          <a:ln>
            <a:noFill/>
          </a:ln>
        </p:spPr>
        <p:txBody>
          <a:bodyPr spcFirstLastPara="1" wrap="square" lIns="91425" tIns="91425" rIns="91425" bIns="91425" anchor="ctr" anchorCtr="0">
            <a:noAutofit/>
          </a:bodyPr>
          <a:lstStyle/>
          <a:p>
            <a:pPr marL="0" marR="0" lvl="0" indent="0" algn="ctr" rtl="0">
              <a:lnSpc>
                <a:spcPct val="80000"/>
              </a:lnSpc>
              <a:spcBef>
                <a:spcPts val="0"/>
              </a:spcBef>
              <a:spcAft>
                <a:spcPts val="0"/>
              </a:spcAft>
              <a:buClr>
                <a:srgbClr val="000000"/>
              </a:buClr>
              <a:buSzPts val="2200"/>
              <a:buFont typeface="Arial"/>
              <a:buNone/>
            </a:pPr>
            <a:r>
              <a:rPr lang="it-IT" sz="2200" b="1" i="0" u="none" strike="noStrike" cap="none">
                <a:solidFill>
                  <a:schemeClr val="lt1"/>
                </a:solidFill>
                <a:latin typeface="Roboto Condensed"/>
                <a:ea typeface="Roboto Condensed"/>
                <a:cs typeface="Roboto Condensed"/>
                <a:sym typeface="Roboto Condensed"/>
              </a:rPr>
              <a:t>GRAZIE</a:t>
            </a:r>
            <a:endParaRPr sz="2200" b="1" i="0" u="none" strike="noStrike" cap="none">
              <a:solidFill>
                <a:schemeClr val="lt1"/>
              </a:solidFill>
              <a:latin typeface="Roboto Condensed"/>
              <a:ea typeface="Roboto Condensed"/>
              <a:cs typeface="Roboto Condensed"/>
              <a:sym typeface="Roboto Condensed"/>
            </a:endParaRPr>
          </a:p>
          <a:p>
            <a:pPr marL="0" marR="0" lvl="0" indent="0" algn="ctr" rtl="0">
              <a:lnSpc>
                <a:spcPct val="80000"/>
              </a:lnSpc>
              <a:spcBef>
                <a:spcPts val="0"/>
              </a:spcBef>
              <a:spcAft>
                <a:spcPts val="0"/>
              </a:spcAft>
              <a:buClr>
                <a:srgbClr val="000000"/>
              </a:buClr>
              <a:buSzPts val="2200"/>
              <a:buFont typeface="Arial"/>
              <a:buNone/>
            </a:pPr>
            <a:r>
              <a:rPr lang="it-IT" sz="2200" b="1" i="0" u="none" strike="noStrike" cap="none">
                <a:solidFill>
                  <a:schemeClr val="lt1"/>
                </a:solidFill>
                <a:latin typeface="Roboto Condensed"/>
                <a:ea typeface="Roboto Condensed"/>
                <a:cs typeface="Roboto Condensed"/>
                <a:sym typeface="Roboto Condensed"/>
              </a:rPr>
              <a:t>PER L’ATTENZIONE</a:t>
            </a:r>
            <a:endParaRPr sz="2200" b="1" i="0" u="none" strike="noStrike" cap="none">
              <a:solidFill>
                <a:schemeClr val="lt1"/>
              </a:solidFill>
              <a:latin typeface="Roboto Condensed"/>
              <a:ea typeface="Roboto Condensed"/>
              <a:cs typeface="Roboto Condensed"/>
              <a:sym typeface="Roboto Condensed"/>
            </a:endParaRPr>
          </a:p>
        </p:txBody>
      </p:sp>
      <p:sp>
        <p:nvSpPr>
          <p:cNvPr id="35" name="Google Shape;35;p32"/>
          <p:cNvSpPr/>
          <p:nvPr/>
        </p:nvSpPr>
        <p:spPr>
          <a:xfrm>
            <a:off x="1800069" y="3097950"/>
            <a:ext cx="862800" cy="834900"/>
          </a:xfrm>
          <a:prstGeom prst="ellipse">
            <a:avLst/>
          </a:prstGeom>
          <a:solidFill>
            <a:srgbClr val="EDCF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32"/>
          <p:cNvSpPr/>
          <p:nvPr/>
        </p:nvSpPr>
        <p:spPr>
          <a:xfrm>
            <a:off x="2832093" y="3493831"/>
            <a:ext cx="453900" cy="438900"/>
          </a:xfrm>
          <a:prstGeom prst="ellipse">
            <a:avLst/>
          </a:prstGeom>
          <a:solidFill>
            <a:srgbClr val="4C76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7" name="Google Shape;37;p32"/>
          <p:cNvPicPr preferRelativeResize="0"/>
          <p:nvPr/>
        </p:nvPicPr>
        <p:blipFill rotWithShape="1">
          <a:blip r:embed="rId2">
            <a:alphaModFix/>
          </a:blip>
          <a:srcRect/>
          <a:stretch/>
        </p:blipFill>
        <p:spPr>
          <a:xfrm>
            <a:off x="540002" y="4256525"/>
            <a:ext cx="1342505" cy="346975"/>
          </a:xfrm>
          <a:prstGeom prst="rect">
            <a:avLst/>
          </a:prstGeom>
          <a:noFill/>
          <a:ln>
            <a:noFill/>
          </a:ln>
        </p:spPr>
      </p:pic>
      <p:pic>
        <p:nvPicPr>
          <p:cNvPr id="38" name="Google Shape;38;p32"/>
          <p:cNvPicPr preferRelativeResize="0"/>
          <p:nvPr/>
        </p:nvPicPr>
        <p:blipFill rotWithShape="1">
          <a:blip r:embed="rId3">
            <a:alphaModFix/>
          </a:blip>
          <a:srcRect/>
          <a:stretch/>
        </p:blipFill>
        <p:spPr>
          <a:xfrm>
            <a:off x="7000147" y="4256536"/>
            <a:ext cx="1603854" cy="346975"/>
          </a:xfrm>
          <a:prstGeom prst="rect">
            <a:avLst/>
          </a:prstGeom>
          <a:noFill/>
          <a:ln>
            <a:noFill/>
          </a:ln>
        </p:spPr>
      </p:pic>
      <p:sp>
        <p:nvSpPr>
          <p:cNvPr id="39" name="Google Shape;39;p32"/>
          <p:cNvSpPr txBox="1">
            <a:spLocks noGrp="1"/>
          </p:cNvSpPr>
          <p:nvPr>
            <p:ph type="title"/>
          </p:nvPr>
        </p:nvSpPr>
        <p:spPr>
          <a:xfrm>
            <a:off x="494900" y="360000"/>
            <a:ext cx="3546900" cy="1239900"/>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chemeClr val="lt1"/>
              </a:buClr>
              <a:buSzPts val="4500"/>
              <a:buFont typeface="Roboto Condensed"/>
              <a:buNone/>
              <a:defRPr sz="45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endParaRPr/>
          </a:p>
        </p:txBody>
      </p:sp>
      <p:sp>
        <p:nvSpPr>
          <p:cNvPr id="40" name="Google Shape;40;p32"/>
          <p:cNvSpPr txBox="1">
            <a:spLocks noGrp="1"/>
          </p:cNvSpPr>
          <p:nvPr>
            <p:ph type="subTitle" idx="1"/>
          </p:nvPr>
        </p:nvSpPr>
        <p:spPr>
          <a:xfrm>
            <a:off x="494900" y="2102250"/>
            <a:ext cx="4212000" cy="289500"/>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chemeClr val="lt1"/>
              </a:buClr>
              <a:buSzPts val="2200"/>
              <a:buFont typeface="Roboto Condensed"/>
              <a:buNone/>
              <a:defRPr sz="2200" b="0" i="0" u="none" strike="noStrike" cap="none">
                <a:solidFill>
                  <a:schemeClr val="lt1"/>
                </a:solidFill>
                <a:latin typeface="Roboto Condensed"/>
                <a:ea typeface="Roboto Condensed"/>
                <a:cs typeface="Roboto Condensed"/>
                <a:sym typeface="Roboto Condensed"/>
              </a:defRPr>
            </a:lvl1pPr>
            <a:lvl2pPr marR="0" lvl="1"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1"/>
        <p:cNvGrpSpPr/>
        <p:nvPr/>
      </p:nvGrpSpPr>
      <p:grpSpPr>
        <a:xfrm>
          <a:off x="0" y="0"/>
          <a:ext cx="0" cy="0"/>
          <a:chOff x="0" y="0"/>
          <a:chExt cx="0" cy="0"/>
        </a:xfrm>
      </p:grpSpPr>
      <p:sp>
        <p:nvSpPr>
          <p:cNvPr id="42" name="Google Shape;42;p33"/>
          <p:cNvSpPr/>
          <p:nvPr/>
        </p:nvSpPr>
        <p:spPr>
          <a:xfrm rot="10800000">
            <a:off x="-1601700" y="-75"/>
            <a:ext cx="7505700" cy="2919600"/>
          </a:xfrm>
          <a:prstGeom prst="round2SameRect">
            <a:avLst>
              <a:gd name="adj1" fmla="val 50000"/>
              <a:gd name="adj2" fmla="val 50000"/>
            </a:avLst>
          </a:prstGeom>
          <a:solidFill>
            <a:srgbClr val="4C76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33"/>
          <p:cNvSpPr txBox="1"/>
          <p:nvPr/>
        </p:nvSpPr>
        <p:spPr>
          <a:xfrm>
            <a:off x="540000" y="2053050"/>
            <a:ext cx="4206300" cy="338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it-IT" sz="2200" b="0" i="0" u="none" strike="noStrike" cap="none">
                <a:solidFill>
                  <a:schemeClr val="lt1"/>
                </a:solidFill>
                <a:latin typeface="Roboto Condensed"/>
                <a:ea typeface="Roboto Condensed"/>
                <a:cs typeface="Roboto Condensed"/>
                <a:sym typeface="Roboto Condensed"/>
              </a:rPr>
              <a:t>PILLOLE DI APPROFONDIMENTO</a:t>
            </a:r>
            <a:endParaRPr sz="2200" b="0" i="0" u="none" strike="noStrike" cap="none">
              <a:solidFill>
                <a:schemeClr val="lt1"/>
              </a:solidFill>
              <a:latin typeface="Roboto Condensed"/>
              <a:ea typeface="Roboto Condensed"/>
              <a:cs typeface="Roboto Condensed"/>
              <a:sym typeface="Roboto Condensed"/>
            </a:endParaRPr>
          </a:p>
        </p:txBody>
      </p:sp>
      <p:sp>
        <p:nvSpPr>
          <p:cNvPr id="44" name="Google Shape;44;p33"/>
          <p:cNvSpPr txBox="1"/>
          <p:nvPr/>
        </p:nvSpPr>
        <p:spPr>
          <a:xfrm>
            <a:off x="540000" y="360000"/>
            <a:ext cx="3308100" cy="11082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4500"/>
              <a:buFont typeface="Arial"/>
              <a:buNone/>
            </a:pPr>
            <a:r>
              <a:rPr lang="it-IT" sz="4500" b="1" i="0" u="none" strike="noStrike" cap="none">
                <a:solidFill>
                  <a:schemeClr val="lt1"/>
                </a:solidFill>
                <a:latin typeface="Roboto Condensed"/>
                <a:ea typeface="Roboto Condensed"/>
                <a:cs typeface="Roboto Condensed"/>
                <a:sym typeface="Roboto Condensed"/>
              </a:rPr>
              <a:t>Facciamo</a:t>
            </a:r>
            <a:endParaRPr sz="4500" b="1" i="0" u="none" strike="noStrike" cap="none">
              <a:solidFill>
                <a:schemeClr val="lt1"/>
              </a:solidFill>
              <a:latin typeface="Roboto Condensed"/>
              <a:ea typeface="Roboto Condensed"/>
              <a:cs typeface="Roboto Condensed"/>
              <a:sym typeface="Roboto Condensed"/>
            </a:endParaRPr>
          </a:p>
          <a:p>
            <a:pPr marL="0" marR="0" lvl="0" indent="0" algn="l" rtl="0">
              <a:lnSpc>
                <a:spcPct val="80000"/>
              </a:lnSpc>
              <a:spcBef>
                <a:spcPts val="0"/>
              </a:spcBef>
              <a:spcAft>
                <a:spcPts val="0"/>
              </a:spcAft>
              <a:buClr>
                <a:srgbClr val="000000"/>
              </a:buClr>
              <a:buSzPts val="4500"/>
              <a:buFont typeface="Arial"/>
              <a:buNone/>
            </a:pPr>
            <a:r>
              <a:rPr lang="it-IT" sz="4500" b="1" i="0" u="none" strike="noStrike" cap="none">
                <a:solidFill>
                  <a:schemeClr val="lt1"/>
                </a:solidFill>
                <a:latin typeface="Roboto Condensed"/>
                <a:ea typeface="Roboto Condensed"/>
                <a:cs typeface="Roboto Condensed"/>
                <a:sym typeface="Roboto Condensed"/>
              </a:rPr>
              <a:t>il punto</a:t>
            </a:r>
            <a:r>
              <a:rPr lang="it-IT" sz="4500" b="1" i="0" u="none" strike="noStrike" cap="none">
                <a:solidFill>
                  <a:srgbClr val="A63D42"/>
                </a:solidFill>
                <a:latin typeface="Roboto Condensed"/>
                <a:ea typeface="Roboto Condensed"/>
                <a:cs typeface="Roboto Condensed"/>
                <a:sym typeface="Roboto Condensed"/>
              </a:rPr>
              <a:t>.</a:t>
            </a:r>
            <a:endParaRPr sz="4500" b="1" i="0" u="none" strike="noStrike" cap="none">
              <a:solidFill>
                <a:srgbClr val="A63D42"/>
              </a:solidFill>
              <a:latin typeface="Roboto Condensed"/>
              <a:ea typeface="Roboto Condensed"/>
              <a:cs typeface="Roboto Condensed"/>
              <a:sym typeface="Roboto Condensed"/>
            </a:endParaRPr>
          </a:p>
        </p:txBody>
      </p:sp>
      <p:sp>
        <p:nvSpPr>
          <p:cNvPr id="45" name="Google Shape;45;p33"/>
          <p:cNvSpPr/>
          <p:nvPr/>
        </p:nvSpPr>
        <p:spPr>
          <a:xfrm>
            <a:off x="6120000" y="0"/>
            <a:ext cx="3024000" cy="2928000"/>
          </a:xfrm>
          <a:prstGeom prst="ellipse">
            <a:avLst/>
          </a:prstGeom>
          <a:solidFill>
            <a:srgbClr val="EDCF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6" name="Google Shape;46;p33"/>
          <p:cNvPicPr preferRelativeResize="0"/>
          <p:nvPr/>
        </p:nvPicPr>
        <p:blipFill rotWithShape="1">
          <a:blip r:embed="rId2">
            <a:alphaModFix/>
          </a:blip>
          <a:srcRect/>
          <a:stretch/>
        </p:blipFill>
        <p:spPr>
          <a:xfrm>
            <a:off x="540002" y="4256525"/>
            <a:ext cx="1342505" cy="346975"/>
          </a:xfrm>
          <a:prstGeom prst="rect">
            <a:avLst/>
          </a:prstGeom>
          <a:noFill/>
          <a:ln>
            <a:noFill/>
          </a:ln>
        </p:spPr>
      </p:pic>
      <p:pic>
        <p:nvPicPr>
          <p:cNvPr id="47" name="Google Shape;47;p33"/>
          <p:cNvPicPr preferRelativeResize="0"/>
          <p:nvPr/>
        </p:nvPicPr>
        <p:blipFill rotWithShape="1">
          <a:blip r:embed="rId3">
            <a:alphaModFix/>
          </a:blip>
          <a:srcRect/>
          <a:stretch/>
        </p:blipFill>
        <p:spPr>
          <a:xfrm>
            <a:off x="7000147" y="4256536"/>
            <a:ext cx="1603854" cy="3469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apositiva del titolo 1">
  <p:cSld name="TITLE_1">
    <p:spTree>
      <p:nvGrpSpPr>
        <p:cNvPr id="1" name="Shape 48"/>
        <p:cNvGrpSpPr/>
        <p:nvPr/>
      </p:nvGrpSpPr>
      <p:grpSpPr>
        <a:xfrm>
          <a:off x="0" y="0"/>
          <a:ext cx="0" cy="0"/>
          <a:chOff x="0" y="0"/>
          <a:chExt cx="0" cy="0"/>
        </a:xfrm>
      </p:grpSpPr>
      <p:sp>
        <p:nvSpPr>
          <p:cNvPr id="49" name="Google Shape;49;p34"/>
          <p:cNvSpPr/>
          <p:nvPr/>
        </p:nvSpPr>
        <p:spPr>
          <a:xfrm rot="10800000">
            <a:off x="-1601700" y="-75"/>
            <a:ext cx="7505700" cy="2919600"/>
          </a:xfrm>
          <a:prstGeom prst="round2SameRect">
            <a:avLst>
              <a:gd name="adj1" fmla="val 50000"/>
              <a:gd name="adj2" fmla="val 50000"/>
            </a:avLst>
          </a:prstGeom>
          <a:solidFill>
            <a:srgbClr val="4C76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34"/>
          <p:cNvSpPr/>
          <p:nvPr/>
        </p:nvSpPr>
        <p:spPr>
          <a:xfrm>
            <a:off x="6120000" y="0"/>
            <a:ext cx="3024000" cy="2928000"/>
          </a:xfrm>
          <a:prstGeom prst="ellipse">
            <a:avLst/>
          </a:prstGeom>
          <a:solidFill>
            <a:srgbClr val="EDCF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1" name="Google Shape;51;p34"/>
          <p:cNvPicPr preferRelativeResize="0"/>
          <p:nvPr/>
        </p:nvPicPr>
        <p:blipFill rotWithShape="1">
          <a:blip r:embed="rId2">
            <a:alphaModFix/>
          </a:blip>
          <a:srcRect/>
          <a:stretch/>
        </p:blipFill>
        <p:spPr>
          <a:xfrm>
            <a:off x="540002" y="4256525"/>
            <a:ext cx="1342505" cy="346975"/>
          </a:xfrm>
          <a:prstGeom prst="rect">
            <a:avLst/>
          </a:prstGeom>
          <a:noFill/>
          <a:ln>
            <a:noFill/>
          </a:ln>
        </p:spPr>
      </p:pic>
      <p:pic>
        <p:nvPicPr>
          <p:cNvPr id="52" name="Google Shape;52;p34"/>
          <p:cNvPicPr preferRelativeResize="0"/>
          <p:nvPr/>
        </p:nvPicPr>
        <p:blipFill rotWithShape="1">
          <a:blip r:embed="rId3">
            <a:alphaModFix/>
          </a:blip>
          <a:srcRect/>
          <a:stretch/>
        </p:blipFill>
        <p:spPr>
          <a:xfrm>
            <a:off x="7000147" y="4256536"/>
            <a:ext cx="1603854" cy="346975"/>
          </a:xfrm>
          <a:prstGeom prst="rect">
            <a:avLst/>
          </a:prstGeom>
          <a:noFill/>
          <a:ln>
            <a:noFill/>
          </a:ln>
        </p:spPr>
      </p:pic>
      <p:sp>
        <p:nvSpPr>
          <p:cNvPr id="53" name="Google Shape;53;p34"/>
          <p:cNvSpPr txBox="1">
            <a:spLocks noGrp="1"/>
          </p:cNvSpPr>
          <p:nvPr>
            <p:ph type="title"/>
          </p:nvPr>
        </p:nvSpPr>
        <p:spPr>
          <a:xfrm>
            <a:off x="494900" y="360000"/>
            <a:ext cx="3546900" cy="1239900"/>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chemeClr val="lt1"/>
              </a:buClr>
              <a:buSzPts val="4500"/>
              <a:buFont typeface="Roboto Condensed"/>
              <a:buNone/>
              <a:defRPr sz="45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9pPr>
          </a:lstStyle>
          <a:p>
            <a:endParaRPr/>
          </a:p>
        </p:txBody>
      </p:sp>
      <p:sp>
        <p:nvSpPr>
          <p:cNvPr id="54" name="Google Shape;54;p34"/>
          <p:cNvSpPr txBox="1">
            <a:spLocks noGrp="1"/>
          </p:cNvSpPr>
          <p:nvPr>
            <p:ph type="subTitle" idx="1"/>
          </p:nvPr>
        </p:nvSpPr>
        <p:spPr>
          <a:xfrm>
            <a:off x="494900" y="2102250"/>
            <a:ext cx="4212000" cy="289500"/>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chemeClr val="lt1"/>
              </a:buClr>
              <a:buSzPts val="2200"/>
              <a:buFont typeface="Roboto Condensed"/>
              <a:buNone/>
              <a:defRPr sz="2200" b="0" i="0" u="none" strike="noStrike" cap="none">
                <a:solidFill>
                  <a:schemeClr val="lt1"/>
                </a:solidFill>
                <a:latin typeface="Roboto Condensed"/>
                <a:ea typeface="Roboto Condensed"/>
                <a:cs typeface="Roboto Condensed"/>
                <a:sym typeface="Roboto Condensed"/>
              </a:defRPr>
            </a:lvl1pPr>
            <a:lvl2pPr marR="0" lvl="1"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 name="Google Shape;55;p34"/>
          <p:cNvSpPr/>
          <p:nvPr/>
        </p:nvSpPr>
        <p:spPr>
          <a:xfrm>
            <a:off x="4752000" y="3324750"/>
            <a:ext cx="1728000" cy="2197500"/>
          </a:xfrm>
          <a:prstGeom prst="round2SameRect">
            <a:avLst>
              <a:gd name="adj1" fmla="val 50000"/>
              <a:gd name="adj2" fmla="val 0"/>
            </a:avLst>
          </a:prstGeom>
          <a:solidFill>
            <a:srgbClr val="EDCF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34"/>
          <p:cNvSpPr txBox="1"/>
          <p:nvPr/>
        </p:nvSpPr>
        <p:spPr>
          <a:xfrm>
            <a:off x="4968000" y="3790425"/>
            <a:ext cx="1296000" cy="123000"/>
          </a:xfrm>
          <a:prstGeom prst="rect">
            <a:avLst/>
          </a:prstGeom>
          <a:noFill/>
          <a:ln>
            <a:noFill/>
          </a:ln>
        </p:spPr>
        <p:txBody>
          <a:bodyPr spcFirstLastPara="1" wrap="square" lIns="0" tIns="0" rIns="0" bIns="0" anchor="t" anchorCtr="0">
            <a:spAutoFit/>
          </a:bodyPr>
          <a:lstStyle/>
          <a:p>
            <a:pPr marL="0" marR="0" lvl="0" indent="0" algn="ctr" rtl="0">
              <a:lnSpc>
                <a:spcPct val="80000"/>
              </a:lnSpc>
              <a:spcBef>
                <a:spcPts val="0"/>
              </a:spcBef>
              <a:spcAft>
                <a:spcPts val="0"/>
              </a:spcAft>
              <a:buClr>
                <a:srgbClr val="000000"/>
              </a:buClr>
              <a:buSzPts val="1000"/>
              <a:buFont typeface="Arial"/>
              <a:buNone/>
            </a:pPr>
            <a:r>
              <a:rPr lang="it-IT" sz="1000" b="0" i="0" u="none" strike="noStrike" cap="none">
                <a:solidFill>
                  <a:schemeClr val="dk1"/>
                </a:solidFill>
                <a:latin typeface="Roboto Condensed"/>
                <a:ea typeface="Roboto Condensed"/>
                <a:cs typeface="Roboto Condensed"/>
                <a:sym typeface="Roboto Condensed"/>
              </a:rPr>
              <a:t>A cura di</a:t>
            </a:r>
            <a:endParaRPr sz="1000" b="0" i="0" u="none" strike="noStrike" cap="none">
              <a:solidFill>
                <a:schemeClr val="dk1"/>
              </a:solidFill>
              <a:latin typeface="Roboto Condensed"/>
              <a:ea typeface="Roboto Condensed"/>
              <a:cs typeface="Roboto Condensed"/>
              <a:sym typeface="Roboto Condensed"/>
            </a:endParaRPr>
          </a:p>
        </p:txBody>
      </p:sp>
      <p:sp>
        <p:nvSpPr>
          <p:cNvPr id="57" name="Google Shape;57;p34"/>
          <p:cNvSpPr txBox="1">
            <a:spLocks noGrp="1"/>
          </p:cNvSpPr>
          <p:nvPr>
            <p:ph type="body" idx="2"/>
          </p:nvPr>
        </p:nvSpPr>
        <p:spPr>
          <a:xfrm>
            <a:off x="4944750" y="4069500"/>
            <a:ext cx="1342500" cy="534000"/>
          </a:xfrm>
          <a:prstGeom prst="rect">
            <a:avLst/>
          </a:prstGeom>
          <a:noFill/>
          <a:ln>
            <a:noFill/>
          </a:ln>
        </p:spPr>
        <p:txBody>
          <a:bodyPr spcFirstLastPara="1" wrap="square" lIns="0" tIns="0" rIns="0" bIns="0" anchor="t" anchorCtr="0">
            <a:noAutofit/>
          </a:bodyPr>
          <a:lstStyle>
            <a:lvl1pPr marL="457200" marR="0" lvl="0" indent="-330200" algn="ctr" rtl="0">
              <a:lnSpc>
                <a:spcPct val="90000"/>
              </a:lnSpc>
              <a:spcBef>
                <a:spcPts val="0"/>
              </a:spcBef>
              <a:spcAft>
                <a:spcPts val="0"/>
              </a:spcAft>
              <a:buClr>
                <a:srgbClr val="4C76BA"/>
              </a:buClr>
              <a:buSzPts val="1600"/>
              <a:buFont typeface="Roboto Condensed"/>
              <a:buChar char="●"/>
              <a:defRPr sz="1600" b="1" i="0" u="none" strike="noStrike" cap="none">
                <a:solidFill>
                  <a:srgbClr val="4C76BA"/>
                </a:solidFill>
                <a:latin typeface="Roboto Condensed"/>
                <a:ea typeface="Roboto Condensed"/>
                <a:cs typeface="Roboto Condensed"/>
                <a:sym typeface="Roboto Condensed"/>
              </a:defRPr>
            </a:lvl1pPr>
            <a:lvl2pPr marL="914400" marR="0" lvl="1"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35"/>
          <p:cNvSpPr/>
          <p:nvPr/>
        </p:nvSpPr>
        <p:spPr>
          <a:xfrm rot="-5400000">
            <a:off x="3128775" y="-3119250"/>
            <a:ext cx="2895600" cy="9134100"/>
          </a:xfrm>
          <a:prstGeom prst="round2SameRect">
            <a:avLst>
              <a:gd name="adj1" fmla="val 50000"/>
              <a:gd name="adj2" fmla="val 0"/>
            </a:avLst>
          </a:prstGeom>
          <a:solidFill>
            <a:srgbClr val="4C76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35"/>
          <p:cNvSpPr/>
          <p:nvPr/>
        </p:nvSpPr>
        <p:spPr>
          <a:xfrm>
            <a:off x="6513000" y="1362225"/>
            <a:ext cx="2030400" cy="2030400"/>
          </a:xfrm>
          <a:prstGeom prst="ellipse">
            <a:avLst/>
          </a:prstGeom>
          <a:solidFill>
            <a:srgbClr val="F5A2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35"/>
          <p:cNvSpPr/>
          <p:nvPr/>
        </p:nvSpPr>
        <p:spPr>
          <a:xfrm>
            <a:off x="4752000" y="3324750"/>
            <a:ext cx="1728000" cy="2197500"/>
          </a:xfrm>
          <a:prstGeom prst="round2SameRect">
            <a:avLst>
              <a:gd name="adj1" fmla="val 50000"/>
              <a:gd name="adj2" fmla="val 0"/>
            </a:avLst>
          </a:prstGeom>
          <a:solidFill>
            <a:srgbClr val="EDCF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35"/>
          <p:cNvSpPr txBox="1"/>
          <p:nvPr/>
        </p:nvSpPr>
        <p:spPr>
          <a:xfrm>
            <a:off x="4968000" y="3790425"/>
            <a:ext cx="1296000" cy="123000"/>
          </a:xfrm>
          <a:prstGeom prst="rect">
            <a:avLst/>
          </a:prstGeom>
          <a:noFill/>
          <a:ln>
            <a:noFill/>
          </a:ln>
        </p:spPr>
        <p:txBody>
          <a:bodyPr spcFirstLastPara="1" wrap="square" lIns="0" tIns="0" rIns="0" bIns="0" anchor="t" anchorCtr="0">
            <a:spAutoFit/>
          </a:bodyPr>
          <a:lstStyle/>
          <a:p>
            <a:pPr marL="0" marR="0" lvl="0" indent="0" algn="ctr" rtl="0">
              <a:lnSpc>
                <a:spcPct val="80000"/>
              </a:lnSpc>
              <a:spcBef>
                <a:spcPts val="0"/>
              </a:spcBef>
              <a:spcAft>
                <a:spcPts val="0"/>
              </a:spcAft>
              <a:buClr>
                <a:srgbClr val="000000"/>
              </a:buClr>
              <a:buSzPts val="1000"/>
              <a:buFont typeface="Arial"/>
              <a:buNone/>
            </a:pPr>
            <a:r>
              <a:rPr lang="it-IT" sz="1000" b="0" i="0" u="none" strike="noStrike" cap="none">
                <a:solidFill>
                  <a:schemeClr val="dk1"/>
                </a:solidFill>
                <a:latin typeface="Roboto Condensed"/>
                <a:ea typeface="Roboto Condensed"/>
                <a:cs typeface="Roboto Condensed"/>
                <a:sym typeface="Roboto Condensed"/>
              </a:rPr>
              <a:t>A cura di</a:t>
            </a:r>
            <a:endParaRPr sz="1000" b="0" i="0" u="none" strike="noStrike" cap="none">
              <a:solidFill>
                <a:schemeClr val="dk1"/>
              </a:solidFill>
              <a:latin typeface="Roboto Condensed"/>
              <a:ea typeface="Roboto Condensed"/>
              <a:cs typeface="Roboto Condensed"/>
              <a:sym typeface="Roboto Condensed"/>
            </a:endParaRPr>
          </a:p>
        </p:txBody>
      </p:sp>
      <p:sp>
        <p:nvSpPr>
          <p:cNvPr id="63" name="Google Shape;63;p35"/>
          <p:cNvSpPr txBox="1">
            <a:spLocks noGrp="1"/>
          </p:cNvSpPr>
          <p:nvPr>
            <p:ph type="body" idx="1"/>
          </p:nvPr>
        </p:nvSpPr>
        <p:spPr>
          <a:xfrm>
            <a:off x="4944750" y="4069500"/>
            <a:ext cx="1342500" cy="534000"/>
          </a:xfrm>
          <a:prstGeom prst="rect">
            <a:avLst/>
          </a:prstGeom>
          <a:noFill/>
          <a:ln>
            <a:noFill/>
          </a:ln>
        </p:spPr>
        <p:txBody>
          <a:bodyPr spcFirstLastPara="1" wrap="square" lIns="0" tIns="0" rIns="0" bIns="0" anchor="t" anchorCtr="0">
            <a:noAutofit/>
          </a:bodyPr>
          <a:lstStyle>
            <a:lvl1pPr marL="457200" marR="0" lvl="0" indent="-330200" algn="ctr" rtl="0">
              <a:lnSpc>
                <a:spcPct val="90000"/>
              </a:lnSpc>
              <a:spcBef>
                <a:spcPts val="0"/>
              </a:spcBef>
              <a:spcAft>
                <a:spcPts val="0"/>
              </a:spcAft>
              <a:buClr>
                <a:srgbClr val="4C76BA"/>
              </a:buClr>
              <a:buSzPts val="1600"/>
              <a:buFont typeface="Roboto Condensed"/>
              <a:buChar char="●"/>
              <a:defRPr sz="1600" b="1" i="0" u="none" strike="noStrike" cap="none">
                <a:solidFill>
                  <a:srgbClr val="4C76BA"/>
                </a:solidFill>
                <a:latin typeface="Roboto Condensed"/>
                <a:ea typeface="Roboto Condensed"/>
                <a:cs typeface="Roboto Condensed"/>
                <a:sym typeface="Roboto Condensed"/>
              </a:defRPr>
            </a:lvl1pPr>
            <a:lvl2pPr marL="914400" marR="0" lvl="1"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ctr"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64" name="Google Shape;64;p35"/>
          <p:cNvSpPr txBox="1">
            <a:spLocks noGrp="1"/>
          </p:cNvSpPr>
          <p:nvPr>
            <p:ph type="subTitle" idx="2"/>
          </p:nvPr>
        </p:nvSpPr>
        <p:spPr>
          <a:xfrm>
            <a:off x="1602000" y="728475"/>
            <a:ext cx="4302000" cy="737400"/>
          </a:xfrm>
          <a:prstGeom prst="rect">
            <a:avLst/>
          </a:prstGeom>
          <a:noFill/>
          <a:ln>
            <a:noFill/>
          </a:ln>
        </p:spPr>
        <p:txBody>
          <a:bodyPr spcFirstLastPara="1" wrap="square" lIns="0" tIns="0" rIns="0" bIns="0" anchor="b" anchorCtr="0">
            <a:noAutofit/>
          </a:bodyPr>
          <a:lstStyle>
            <a:lvl1pPr marR="0" lvl="0" algn="l" rtl="0">
              <a:lnSpc>
                <a:spcPct val="80000"/>
              </a:lnSpc>
              <a:spcBef>
                <a:spcPts val="0"/>
              </a:spcBef>
              <a:spcAft>
                <a:spcPts val="0"/>
              </a:spcAft>
              <a:buClr>
                <a:schemeClr val="lt1"/>
              </a:buClr>
              <a:buSzPts val="4500"/>
              <a:buFont typeface="Roboto Condensed"/>
              <a:buNone/>
              <a:defRPr sz="45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5" name="Google Shape;65;p35"/>
          <p:cNvSpPr txBox="1">
            <a:spLocks noGrp="1"/>
          </p:cNvSpPr>
          <p:nvPr>
            <p:ph type="subTitle" idx="3"/>
          </p:nvPr>
        </p:nvSpPr>
        <p:spPr>
          <a:xfrm>
            <a:off x="1602000" y="1645875"/>
            <a:ext cx="4212000" cy="688200"/>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rgbClr val="EDCF6D"/>
              </a:buClr>
              <a:buSzPts val="2200"/>
              <a:buFont typeface="Roboto Condensed"/>
              <a:buNone/>
              <a:defRPr sz="2200" b="0" i="0" u="none" strike="noStrike" cap="none">
                <a:solidFill>
                  <a:srgbClr val="EDCF6D"/>
                </a:solidFill>
                <a:latin typeface="Roboto Condensed"/>
                <a:ea typeface="Roboto Condensed"/>
                <a:cs typeface="Roboto Condensed"/>
                <a:sym typeface="Roboto Condensed"/>
              </a:defRPr>
            </a:lvl1pPr>
            <a:lvl2pPr marR="0" lvl="1"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66" name="Google Shape;66;p35"/>
          <p:cNvPicPr preferRelativeResize="0"/>
          <p:nvPr/>
        </p:nvPicPr>
        <p:blipFill rotWithShape="1">
          <a:blip r:embed="rId2">
            <a:alphaModFix/>
          </a:blip>
          <a:srcRect/>
          <a:stretch/>
        </p:blipFill>
        <p:spPr>
          <a:xfrm>
            <a:off x="540002" y="4256525"/>
            <a:ext cx="1342505" cy="346975"/>
          </a:xfrm>
          <a:prstGeom prst="rect">
            <a:avLst/>
          </a:prstGeom>
          <a:noFill/>
          <a:ln>
            <a:noFill/>
          </a:ln>
        </p:spPr>
      </p:pic>
      <p:sp>
        <p:nvSpPr>
          <p:cNvPr id="67" name="Google Shape;67;p35"/>
          <p:cNvSpPr>
            <a:spLocks noGrp="1"/>
          </p:cNvSpPr>
          <p:nvPr>
            <p:ph type="pic" idx="4"/>
          </p:nvPr>
        </p:nvSpPr>
        <p:spPr>
          <a:xfrm>
            <a:off x="6436650" y="1285875"/>
            <a:ext cx="2030700" cy="2030700"/>
          </a:xfrm>
          <a:prstGeom prst="ellipse">
            <a:avLst/>
          </a:prstGeom>
          <a:noFill/>
          <a:ln>
            <a:noFill/>
          </a:ln>
        </p:spPr>
      </p:sp>
      <p:pic>
        <p:nvPicPr>
          <p:cNvPr id="68" name="Google Shape;68;p35"/>
          <p:cNvPicPr preferRelativeResize="0"/>
          <p:nvPr/>
        </p:nvPicPr>
        <p:blipFill rotWithShape="1">
          <a:blip r:embed="rId3">
            <a:alphaModFix/>
          </a:blip>
          <a:srcRect/>
          <a:stretch/>
        </p:blipFill>
        <p:spPr>
          <a:xfrm>
            <a:off x="7000147" y="4256536"/>
            <a:ext cx="1603854" cy="3469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ayout personalizzato 7">
  <p:cSld name="CUSTOM_6">
    <p:spTree>
      <p:nvGrpSpPr>
        <p:cNvPr id="1" name="Shape 69"/>
        <p:cNvGrpSpPr/>
        <p:nvPr/>
      </p:nvGrpSpPr>
      <p:grpSpPr>
        <a:xfrm>
          <a:off x="0" y="0"/>
          <a:ext cx="0" cy="0"/>
          <a:chOff x="0" y="0"/>
          <a:chExt cx="0" cy="0"/>
        </a:xfrm>
      </p:grpSpPr>
      <p:sp>
        <p:nvSpPr>
          <p:cNvPr id="70" name="Google Shape;70;p36"/>
          <p:cNvSpPr/>
          <p:nvPr/>
        </p:nvSpPr>
        <p:spPr>
          <a:xfrm rot="10800000" flipH="1">
            <a:off x="360000" y="0"/>
            <a:ext cx="8424000" cy="4636200"/>
          </a:xfrm>
          <a:prstGeom prst="round2SameRect">
            <a:avLst>
              <a:gd name="adj1" fmla="val 50000"/>
              <a:gd name="adj2" fmla="val 0"/>
            </a:avLst>
          </a:prstGeom>
          <a:solidFill>
            <a:srgbClr val="6C9BC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36"/>
          <p:cNvSpPr txBox="1">
            <a:spLocks noGrp="1"/>
          </p:cNvSpPr>
          <p:nvPr>
            <p:ph type="subTitle" idx="1"/>
          </p:nvPr>
        </p:nvSpPr>
        <p:spPr>
          <a:xfrm>
            <a:off x="1782000" y="1302150"/>
            <a:ext cx="5670000" cy="20319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lt1"/>
              </a:buClr>
              <a:buSzPts val="2200"/>
              <a:buFont typeface="Roboto Condensed"/>
              <a:buNone/>
              <a:defRPr sz="2200" b="1" i="0" u="none" strike="noStrike" cap="none">
                <a:solidFill>
                  <a:schemeClr val="lt1"/>
                </a:solidFill>
                <a:latin typeface="Roboto Condensed"/>
                <a:ea typeface="Roboto Condensed"/>
                <a:cs typeface="Roboto Condensed"/>
                <a:sym typeface="Roboto Condense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72" name="Google Shape;72;p36"/>
          <p:cNvPicPr preferRelativeResize="0"/>
          <p:nvPr/>
        </p:nvPicPr>
        <p:blipFill rotWithShape="1">
          <a:blip r:embed="rId2">
            <a:alphaModFix/>
          </a:blip>
          <a:srcRect/>
          <a:stretch/>
        </p:blipFill>
        <p:spPr>
          <a:xfrm>
            <a:off x="540001" y="4781975"/>
            <a:ext cx="696447" cy="180000"/>
          </a:xfrm>
          <a:prstGeom prst="rect">
            <a:avLst/>
          </a:prstGeom>
          <a:noFill/>
          <a:ln>
            <a:noFill/>
          </a:ln>
        </p:spPr>
      </p:pic>
      <p:sp>
        <p:nvSpPr>
          <p:cNvPr id="73" name="Google Shape;73;p36"/>
          <p:cNvSpPr txBox="1"/>
          <p:nvPr/>
        </p:nvSpPr>
        <p:spPr>
          <a:xfrm>
            <a:off x="1782000" y="360000"/>
            <a:ext cx="2650200" cy="4188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400"/>
              <a:buFont typeface="Arial"/>
              <a:buNone/>
            </a:pPr>
            <a:r>
              <a:rPr lang="it-IT" sz="3400" b="1" i="0" u="none" strike="noStrike" cap="none">
                <a:solidFill>
                  <a:srgbClr val="EDCF6D"/>
                </a:solidFill>
                <a:latin typeface="Roboto Condensed"/>
                <a:ea typeface="Roboto Condensed"/>
                <a:cs typeface="Roboto Condensed"/>
                <a:sym typeface="Roboto Condensed"/>
              </a:rPr>
              <a:t>Etimologia</a:t>
            </a:r>
            <a:endParaRPr sz="3400" b="1" i="0" u="none" strike="noStrike" cap="none">
              <a:solidFill>
                <a:srgbClr val="EDCF6D"/>
              </a:solidFill>
              <a:latin typeface="Roboto Condensed"/>
              <a:ea typeface="Roboto Condensed"/>
              <a:cs typeface="Roboto Condensed"/>
              <a:sym typeface="Roboto Condense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yout personalizzato 8">
  <p:cSld name="CUSTOM_7">
    <p:spTree>
      <p:nvGrpSpPr>
        <p:cNvPr id="1" name="Shape 74"/>
        <p:cNvGrpSpPr/>
        <p:nvPr/>
      </p:nvGrpSpPr>
      <p:grpSpPr>
        <a:xfrm>
          <a:off x="0" y="0"/>
          <a:ext cx="0" cy="0"/>
          <a:chOff x="0" y="0"/>
          <a:chExt cx="0" cy="0"/>
        </a:xfrm>
      </p:grpSpPr>
      <p:sp>
        <p:nvSpPr>
          <p:cNvPr id="75" name="Google Shape;75;p37"/>
          <p:cNvSpPr txBox="1"/>
          <p:nvPr/>
        </p:nvSpPr>
        <p:spPr>
          <a:xfrm>
            <a:off x="540000" y="361950"/>
            <a:ext cx="2650200" cy="4188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400"/>
              <a:buFont typeface="Arial"/>
              <a:buNone/>
            </a:pPr>
            <a:r>
              <a:rPr lang="it-IT" sz="3400" b="1" i="0" u="none" strike="noStrike" cap="none">
                <a:solidFill>
                  <a:srgbClr val="F5A26C"/>
                </a:solidFill>
                <a:latin typeface="Roboto Condensed"/>
                <a:ea typeface="Roboto Condensed"/>
                <a:cs typeface="Roboto Condensed"/>
                <a:sym typeface="Roboto Condensed"/>
              </a:rPr>
              <a:t>Esempio</a:t>
            </a:r>
            <a:endParaRPr sz="3400" b="1" i="0" u="none" strike="noStrike" cap="none">
              <a:solidFill>
                <a:srgbClr val="F5A26C"/>
              </a:solidFill>
              <a:latin typeface="Roboto Condensed"/>
              <a:ea typeface="Roboto Condensed"/>
              <a:cs typeface="Roboto Condensed"/>
              <a:sym typeface="Roboto Condensed"/>
            </a:endParaRPr>
          </a:p>
        </p:txBody>
      </p:sp>
      <p:sp>
        <p:nvSpPr>
          <p:cNvPr id="76" name="Google Shape;76;p37"/>
          <p:cNvSpPr/>
          <p:nvPr/>
        </p:nvSpPr>
        <p:spPr>
          <a:xfrm>
            <a:off x="371475" y="1285875"/>
            <a:ext cx="2124000" cy="3876900"/>
          </a:xfrm>
          <a:prstGeom prst="round2SameRect">
            <a:avLst>
              <a:gd name="adj1" fmla="val 50000"/>
              <a:gd name="adj2" fmla="val 0"/>
            </a:avLst>
          </a:prstGeom>
          <a:solidFill>
            <a:srgbClr val="4C76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77;p37"/>
          <p:cNvSpPr txBox="1">
            <a:spLocks noGrp="1"/>
          </p:cNvSpPr>
          <p:nvPr>
            <p:ph type="subTitle" idx="1"/>
          </p:nvPr>
        </p:nvSpPr>
        <p:spPr>
          <a:xfrm>
            <a:off x="540000" y="2391750"/>
            <a:ext cx="1793700" cy="22119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lt1"/>
              </a:buClr>
              <a:buSzPts val="1600"/>
              <a:buFont typeface="Roboto"/>
              <a:buNone/>
              <a:defRPr sz="1600" b="0" i="0" u="none" strike="noStrike" cap="none">
                <a:solidFill>
                  <a:schemeClr val="lt1"/>
                </a:solidFill>
                <a:latin typeface="Roboto"/>
                <a:ea typeface="Roboto"/>
                <a:cs typeface="Roboto"/>
                <a:sym typeface="Roboto"/>
              </a:defRPr>
            </a:lvl1pPr>
            <a:lvl2pPr marR="0" lvl="1" algn="l" rtl="0">
              <a:lnSpc>
                <a:spcPct val="100000"/>
              </a:lnSpc>
              <a:spcBef>
                <a:spcPts val="0"/>
              </a:spcBef>
              <a:spcAft>
                <a:spcPts val="0"/>
              </a:spcAft>
              <a:buClr>
                <a:schemeClr val="lt1"/>
              </a:buClr>
              <a:buSzPts val="1600"/>
              <a:buFont typeface="Roboto Medium"/>
              <a:buNone/>
              <a:defRPr sz="1600" b="0" i="0" u="none" strike="noStrike" cap="none">
                <a:solidFill>
                  <a:schemeClr val="lt1"/>
                </a:solidFill>
                <a:latin typeface="Roboto Medium"/>
                <a:ea typeface="Roboto Medium"/>
                <a:cs typeface="Roboto Medium"/>
                <a:sym typeface="Roboto Medium"/>
              </a:defRPr>
            </a:lvl2pPr>
            <a:lvl3pPr marR="0" lvl="2" algn="l" rtl="0">
              <a:lnSpc>
                <a:spcPct val="100000"/>
              </a:lnSpc>
              <a:spcBef>
                <a:spcPts val="0"/>
              </a:spcBef>
              <a:spcAft>
                <a:spcPts val="0"/>
              </a:spcAft>
              <a:buClr>
                <a:schemeClr val="lt1"/>
              </a:buClr>
              <a:buSzPts val="1600"/>
              <a:buFont typeface="Roboto Medium"/>
              <a:buNone/>
              <a:defRPr sz="1600" b="0" i="0" u="none" strike="noStrike" cap="none">
                <a:solidFill>
                  <a:schemeClr val="lt1"/>
                </a:solidFill>
                <a:latin typeface="Roboto Medium"/>
                <a:ea typeface="Roboto Medium"/>
                <a:cs typeface="Roboto Medium"/>
                <a:sym typeface="Roboto Medium"/>
              </a:defRPr>
            </a:lvl3pPr>
            <a:lvl4pPr marR="0" lvl="3" algn="l" rtl="0">
              <a:lnSpc>
                <a:spcPct val="100000"/>
              </a:lnSpc>
              <a:spcBef>
                <a:spcPts val="0"/>
              </a:spcBef>
              <a:spcAft>
                <a:spcPts val="0"/>
              </a:spcAft>
              <a:buClr>
                <a:schemeClr val="lt1"/>
              </a:buClr>
              <a:buSzPts val="1600"/>
              <a:buFont typeface="Roboto Medium"/>
              <a:buNone/>
              <a:defRPr sz="1600" b="0" i="0" u="none" strike="noStrike" cap="none">
                <a:solidFill>
                  <a:schemeClr val="lt1"/>
                </a:solidFill>
                <a:latin typeface="Roboto Medium"/>
                <a:ea typeface="Roboto Medium"/>
                <a:cs typeface="Roboto Medium"/>
                <a:sym typeface="Roboto Medium"/>
              </a:defRPr>
            </a:lvl4pPr>
            <a:lvl5pPr marR="0" lvl="4" algn="l" rtl="0">
              <a:lnSpc>
                <a:spcPct val="100000"/>
              </a:lnSpc>
              <a:spcBef>
                <a:spcPts val="0"/>
              </a:spcBef>
              <a:spcAft>
                <a:spcPts val="0"/>
              </a:spcAft>
              <a:buClr>
                <a:schemeClr val="lt1"/>
              </a:buClr>
              <a:buSzPts val="1600"/>
              <a:buFont typeface="Roboto Medium"/>
              <a:buNone/>
              <a:defRPr sz="1600" b="0" i="0" u="none" strike="noStrike" cap="none">
                <a:solidFill>
                  <a:schemeClr val="lt1"/>
                </a:solidFill>
                <a:latin typeface="Roboto Medium"/>
                <a:ea typeface="Roboto Medium"/>
                <a:cs typeface="Roboto Medium"/>
                <a:sym typeface="Roboto Medium"/>
              </a:defRPr>
            </a:lvl5pPr>
            <a:lvl6pPr marR="0" lvl="5" algn="l" rtl="0">
              <a:lnSpc>
                <a:spcPct val="100000"/>
              </a:lnSpc>
              <a:spcBef>
                <a:spcPts val="0"/>
              </a:spcBef>
              <a:spcAft>
                <a:spcPts val="0"/>
              </a:spcAft>
              <a:buClr>
                <a:schemeClr val="lt1"/>
              </a:buClr>
              <a:buSzPts val="1600"/>
              <a:buFont typeface="Roboto Medium"/>
              <a:buNone/>
              <a:defRPr sz="1600" b="0" i="0" u="none" strike="noStrike" cap="none">
                <a:solidFill>
                  <a:schemeClr val="lt1"/>
                </a:solidFill>
                <a:latin typeface="Roboto Medium"/>
                <a:ea typeface="Roboto Medium"/>
                <a:cs typeface="Roboto Medium"/>
                <a:sym typeface="Roboto Medium"/>
              </a:defRPr>
            </a:lvl6pPr>
            <a:lvl7pPr marR="0" lvl="6" algn="l" rtl="0">
              <a:lnSpc>
                <a:spcPct val="100000"/>
              </a:lnSpc>
              <a:spcBef>
                <a:spcPts val="0"/>
              </a:spcBef>
              <a:spcAft>
                <a:spcPts val="0"/>
              </a:spcAft>
              <a:buClr>
                <a:schemeClr val="lt1"/>
              </a:buClr>
              <a:buSzPts val="1600"/>
              <a:buFont typeface="Roboto Medium"/>
              <a:buNone/>
              <a:defRPr sz="1600" b="0" i="0" u="none" strike="noStrike" cap="none">
                <a:solidFill>
                  <a:schemeClr val="lt1"/>
                </a:solidFill>
                <a:latin typeface="Roboto Medium"/>
                <a:ea typeface="Roboto Medium"/>
                <a:cs typeface="Roboto Medium"/>
                <a:sym typeface="Roboto Medium"/>
              </a:defRPr>
            </a:lvl7pPr>
            <a:lvl8pPr marR="0" lvl="7" algn="l" rtl="0">
              <a:lnSpc>
                <a:spcPct val="100000"/>
              </a:lnSpc>
              <a:spcBef>
                <a:spcPts val="0"/>
              </a:spcBef>
              <a:spcAft>
                <a:spcPts val="0"/>
              </a:spcAft>
              <a:buClr>
                <a:schemeClr val="lt1"/>
              </a:buClr>
              <a:buSzPts val="1600"/>
              <a:buFont typeface="Roboto Medium"/>
              <a:buNone/>
              <a:defRPr sz="1600" b="0" i="0" u="none" strike="noStrike" cap="none">
                <a:solidFill>
                  <a:schemeClr val="lt1"/>
                </a:solidFill>
                <a:latin typeface="Roboto Medium"/>
                <a:ea typeface="Roboto Medium"/>
                <a:cs typeface="Roboto Medium"/>
                <a:sym typeface="Roboto Medium"/>
              </a:defRPr>
            </a:lvl8pPr>
            <a:lvl9pPr marR="0" lvl="8" algn="l" rtl="0">
              <a:lnSpc>
                <a:spcPct val="100000"/>
              </a:lnSpc>
              <a:spcBef>
                <a:spcPts val="0"/>
              </a:spcBef>
              <a:spcAft>
                <a:spcPts val="0"/>
              </a:spcAft>
              <a:buClr>
                <a:schemeClr val="lt1"/>
              </a:buClr>
              <a:buSzPts val="1600"/>
              <a:buFont typeface="Roboto Medium"/>
              <a:buNone/>
              <a:defRPr sz="1600" b="0" i="0" u="none" strike="noStrike" cap="none">
                <a:solidFill>
                  <a:schemeClr val="lt1"/>
                </a:solidFill>
                <a:latin typeface="Roboto Medium"/>
                <a:ea typeface="Roboto Medium"/>
                <a:cs typeface="Roboto Medium"/>
                <a:sym typeface="Roboto Medium"/>
              </a:defRPr>
            </a:lvl9pPr>
          </a:lstStyle>
          <a:p>
            <a:endParaRPr/>
          </a:p>
        </p:txBody>
      </p:sp>
      <p:sp>
        <p:nvSpPr>
          <p:cNvPr id="78" name="Google Shape;78;p37"/>
          <p:cNvSpPr>
            <a:spLocks noGrp="1"/>
          </p:cNvSpPr>
          <p:nvPr>
            <p:ph type="pic" idx="2"/>
          </p:nvPr>
        </p:nvSpPr>
        <p:spPr>
          <a:xfrm rot="10800000">
            <a:off x="3239925" y="352575"/>
            <a:ext cx="5532600" cy="4248000"/>
          </a:xfrm>
          <a:prstGeom prst="roundRect">
            <a:avLst>
              <a:gd name="adj" fmla="val 50000"/>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ayout personalizzato 5">
  <p:cSld name="CUSTOM_4">
    <p:spTree>
      <p:nvGrpSpPr>
        <p:cNvPr id="1" name="Shape 79"/>
        <p:cNvGrpSpPr/>
        <p:nvPr/>
      </p:nvGrpSpPr>
      <p:grpSpPr>
        <a:xfrm>
          <a:off x="0" y="0"/>
          <a:ext cx="0" cy="0"/>
          <a:chOff x="0" y="0"/>
          <a:chExt cx="0" cy="0"/>
        </a:xfrm>
      </p:grpSpPr>
      <p:pic>
        <p:nvPicPr>
          <p:cNvPr id="80" name="Google Shape;80;p38" title="Points scored"/>
          <p:cNvPicPr preferRelativeResize="0"/>
          <p:nvPr/>
        </p:nvPicPr>
        <p:blipFill rotWithShape="1">
          <a:blip r:embed="rId2">
            <a:alphaModFix/>
          </a:blip>
          <a:srcRect/>
          <a:stretch/>
        </p:blipFill>
        <p:spPr>
          <a:xfrm>
            <a:off x="1140599" y="360000"/>
            <a:ext cx="6862803" cy="4243500"/>
          </a:xfrm>
          <a:prstGeom prst="rect">
            <a:avLst/>
          </a:prstGeom>
          <a:noFill/>
          <a:ln>
            <a:noFill/>
          </a:ln>
        </p:spPr>
      </p:pic>
      <p:pic>
        <p:nvPicPr>
          <p:cNvPr id="81" name="Google Shape;81;p38"/>
          <p:cNvPicPr preferRelativeResize="0"/>
          <p:nvPr/>
        </p:nvPicPr>
        <p:blipFill rotWithShape="1">
          <a:blip r:embed="rId3">
            <a:alphaModFix/>
          </a:blip>
          <a:srcRect/>
          <a:stretch/>
        </p:blipFill>
        <p:spPr>
          <a:xfrm>
            <a:off x="540001" y="4781975"/>
            <a:ext cx="696447" cy="1800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yout personalizzato 3">
  <p:cSld name="CUSTOM_2">
    <p:spTree>
      <p:nvGrpSpPr>
        <p:cNvPr id="1" name="Shape 82"/>
        <p:cNvGrpSpPr/>
        <p:nvPr/>
      </p:nvGrpSpPr>
      <p:grpSpPr>
        <a:xfrm>
          <a:off x="0" y="0"/>
          <a:ext cx="0" cy="0"/>
          <a:chOff x="0" y="0"/>
          <a:chExt cx="0" cy="0"/>
        </a:xfrm>
      </p:grpSpPr>
      <p:sp>
        <p:nvSpPr>
          <p:cNvPr id="83" name="Google Shape;83;p39"/>
          <p:cNvSpPr/>
          <p:nvPr/>
        </p:nvSpPr>
        <p:spPr>
          <a:xfrm rot="10800000">
            <a:off x="-1601700" y="-75"/>
            <a:ext cx="7505700" cy="2919600"/>
          </a:xfrm>
          <a:prstGeom prst="round2SameRect">
            <a:avLst>
              <a:gd name="adj1" fmla="val 50000"/>
              <a:gd name="adj2" fmla="val 50000"/>
            </a:avLst>
          </a:prstGeom>
          <a:solidFill>
            <a:srgbClr val="4C76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39"/>
          <p:cNvSpPr/>
          <p:nvPr/>
        </p:nvSpPr>
        <p:spPr>
          <a:xfrm>
            <a:off x="3240001" y="2571750"/>
            <a:ext cx="4206300" cy="15411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39"/>
          <p:cNvSpPr/>
          <p:nvPr/>
        </p:nvSpPr>
        <p:spPr>
          <a:xfrm>
            <a:off x="3506225" y="2786251"/>
            <a:ext cx="3673800" cy="1146600"/>
          </a:xfrm>
          <a:prstGeom prst="roundRect">
            <a:avLst>
              <a:gd name="adj" fmla="val 50000"/>
            </a:avLst>
          </a:prstGeom>
          <a:solidFill>
            <a:srgbClr val="EDCF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39"/>
          <p:cNvSpPr txBox="1"/>
          <p:nvPr/>
        </p:nvSpPr>
        <p:spPr>
          <a:xfrm>
            <a:off x="3513650" y="2786250"/>
            <a:ext cx="3659100" cy="1146600"/>
          </a:xfrm>
          <a:prstGeom prst="rect">
            <a:avLst/>
          </a:prstGeom>
          <a:noFill/>
          <a:ln>
            <a:noFill/>
          </a:ln>
        </p:spPr>
        <p:txBody>
          <a:bodyPr spcFirstLastPara="1" wrap="square" lIns="91425" tIns="91425" rIns="91425" bIns="91425" anchor="ctr" anchorCtr="0">
            <a:noAutofit/>
          </a:bodyPr>
          <a:lstStyle/>
          <a:p>
            <a:pPr marL="0" marR="0" lvl="0" indent="0" algn="ctr" rtl="0">
              <a:lnSpc>
                <a:spcPct val="80000"/>
              </a:lnSpc>
              <a:spcBef>
                <a:spcPts val="0"/>
              </a:spcBef>
              <a:spcAft>
                <a:spcPts val="0"/>
              </a:spcAft>
              <a:buClr>
                <a:srgbClr val="000000"/>
              </a:buClr>
              <a:buSzPts val="2200"/>
              <a:buFont typeface="Arial"/>
              <a:buNone/>
            </a:pPr>
            <a:r>
              <a:rPr lang="it-IT" sz="2200" b="1" i="0" u="none" strike="noStrike" cap="none">
                <a:solidFill>
                  <a:schemeClr val="lt1"/>
                </a:solidFill>
                <a:latin typeface="Roboto Condensed"/>
                <a:ea typeface="Roboto Condensed"/>
                <a:cs typeface="Roboto Condensed"/>
                <a:sym typeface="Roboto Condensed"/>
              </a:rPr>
              <a:t>GRAZIE</a:t>
            </a:r>
            <a:endParaRPr sz="2200" b="1" i="0" u="none" strike="noStrike" cap="none">
              <a:solidFill>
                <a:schemeClr val="lt1"/>
              </a:solidFill>
              <a:latin typeface="Roboto Condensed"/>
              <a:ea typeface="Roboto Condensed"/>
              <a:cs typeface="Roboto Condensed"/>
              <a:sym typeface="Roboto Condensed"/>
            </a:endParaRPr>
          </a:p>
          <a:p>
            <a:pPr marL="0" marR="0" lvl="0" indent="0" algn="ctr" rtl="0">
              <a:lnSpc>
                <a:spcPct val="80000"/>
              </a:lnSpc>
              <a:spcBef>
                <a:spcPts val="0"/>
              </a:spcBef>
              <a:spcAft>
                <a:spcPts val="0"/>
              </a:spcAft>
              <a:buClr>
                <a:srgbClr val="000000"/>
              </a:buClr>
              <a:buSzPts val="2200"/>
              <a:buFont typeface="Arial"/>
              <a:buNone/>
            </a:pPr>
            <a:r>
              <a:rPr lang="it-IT" sz="2200" b="1" i="0" u="none" strike="noStrike" cap="none">
                <a:solidFill>
                  <a:schemeClr val="lt1"/>
                </a:solidFill>
                <a:latin typeface="Roboto Condensed"/>
                <a:ea typeface="Roboto Condensed"/>
                <a:cs typeface="Roboto Condensed"/>
                <a:sym typeface="Roboto Condensed"/>
              </a:rPr>
              <a:t>PER L’ATTENZIONE</a:t>
            </a:r>
            <a:endParaRPr sz="2200" b="1" i="0" u="none" strike="noStrike" cap="none">
              <a:solidFill>
                <a:schemeClr val="lt1"/>
              </a:solidFill>
              <a:latin typeface="Roboto Condensed"/>
              <a:ea typeface="Roboto Condensed"/>
              <a:cs typeface="Roboto Condensed"/>
              <a:sym typeface="Roboto Condensed"/>
            </a:endParaRPr>
          </a:p>
        </p:txBody>
      </p:sp>
      <p:sp>
        <p:nvSpPr>
          <p:cNvPr id="87" name="Google Shape;87;p39"/>
          <p:cNvSpPr/>
          <p:nvPr/>
        </p:nvSpPr>
        <p:spPr>
          <a:xfrm>
            <a:off x="1800069" y="3097950"/>
            <a:ext cx="862800" cy="834900"/>
          </a:xfrm>
          <a:prstGeom prst="ellipse">
            <a:avLst/>
          </a:prstGeom>
          <a:solidFill>
            <a:srgbClr val="EDCF6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39"/>
          <p:cNvSpPr/>
          <p:nvPr/>
        </p:nvSpPr>
        <p:spPr>
          <a:xfrm>
            <a:off x="2832093" y="3493831"/>
            <a:ext cx="453900" cy="438900"/>
          </a:xfrm>
          <a:prstGeom prst="ellipse">
            <a:avLst/>
          </a:prstGeom>
          <a:solidFill>
            <a:srgbClr val="4C76B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p39"/>
          <p:cNvSpPr txBox="1"/>
          <p:nvPr/>
        </p:nvSpPr>
        <p:spPr>
          <a:xfrm>
            <a:off x="540000" y="360000"/>
            <a:ext cx="3308100" cy="11082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4500"/>
              <a:buFont typeface="Arial"/>
              <a:buNone/>
            </a:pPr>
            <a:r>
              <a:rPr lang="it-IT" sz="4500" b="1" i="0" u="none" strike="noStrike" cap="none">
                <a:solidFill>
                  <a:schemeClr val="lt1"/>
                </a:solidFill>
                <a:latin typeface="Roboto Condensed"/>
                <a:ea typeface="Roboto Condensed"/>
                <a:cs typeface="Roboto Condensed"/>
                <a:sym typeface="Roboto Condensed"/>
              </a:rPr>
              <a:t>Facciamo</a:t>
            </a:r>
            <a:endParaRPr sz="4500" b="1" i="0" u="none" strike="noStrike" cap="none">
              <a:solidFill>
                <a:schemeClr val="lt1"/>
              </a:solidFill>
              <a:latin typeface="Roboto Condensed"/>
              <a:ea typeface="Roboto Condensed"/>
              <a:cs typeface="Roboto Condensed"/>
              <a:sym typeface="Roboto Condensed"/>
            </a:endParaRPr>
          </a:p>
          <a:p>
            <a:pPr marL="0" marR="0" lvl="0" indent="0" algn="l" rtl="0">
              <a:lnSpc>
                <a:spcPct val="80000"/>
              </a:lnSpc>
              <a:spcBef>
                <a:spcPts val="0"/>
              </a:spcBef>
              <a:spcAft>
                <a:spcPts val="0"/>
              </a:spcAft>
              <a:buClr>
                <a:srgbClr val="000000"/>
              </a:buClr>
              <a:buSzPts val="4500"/>
              <a:buFont typeface="Arial"/>
              <a:buNone/>
            </a:pPr>
            <a:r>
              <a:rPr lang="it-IT" sz="4500" b="1" i="0" u="none" strike="noStrike" cap="none">
                <a:solidFill>
                  <a:schemeClr val="lt1"/>
                </a:solidFill>
                <a:latin typeface="Roboto Condensed"/>
                <a:ea typeface="Roboto Condensed"/>
                <a:cs typeface="Roboto Condensed"/>
                <a:sym typeface="Roboto Condensed"/>
              </a:rPr>
              <a:t>il punto</a:t>
            </a:r>
            <a:r>
              <a:rPr lang="it-IT" sz="4500" b="1" i="0" u="none" strike="noStrike" cap="none">
                <a:solidFill>
                  <a:srgbClr val="A63D42"/>
                </a:solidFill>
                <a:latin typeface="Roboto Condensed"/>
                <a:ea typeface="Roboto Condensed"/>
                <a:cs typeface="Roboto Condensed"/>
                <a:sym typeface="Roboto Condensed"/>
              </a:rPr>
              <a:t>.</a:t>
            </a:r>
            <a:endParaRPr sz="4500" b="1" i="0" u="none" strike="noStrike" cap="none">
              <a:solidFill>
                <a:srgbClr val="A63D42"/>
              </a:solidFill>
              <a:latin typeface="Roboto Condensed"/>
              <a:ea typeface="Roboto Condensed"/>
              <a:cs typeface="Roboto Condensed"/>
              <a:sym typeface="Roboto Condensed"/>
            </a:endParaRPr>
          </a:p>
        </p:txBody>
      </p:sp>
      <p:sp>
        <p:nvSpPr>
          <p:cNvPr id="90" name="Google Shape;90;p39"/>
          <p:cNvSpPr txBox="1"/>
          <p:nvPr/>
        </p:nvSpPr>
        <p:spPr>
          <a:xfrm>
            <a:off x="540000" y="2053050"/>
            <a:ext cx="4206300" cy="338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it-IT" sz="2200" b="0" i="0" u="none" strike="noStrike" cap="none">
                <a:solidFill>
                  <a:schemeClr val="lt1"/>
                </a:solidFill>
                <a:latin typeface="Roboto Condensed"/>
                <a:ea typeface="Roboto Condensed"/>
                <a:cs typeface="Roboto Condensed"/>
                <a:sym typeface="Roboto Condensed"/>
              </a:rPr>
              <a:t>PILLOLE DI APPROFONDIMENTO</a:t>
            </a:r>
            <a:endParaRPr sz="2200" b="0" i="0" u="none" strike="noStrike" cap="none">
              <a:solidFill>
                <a:schemeClr val="lt1"/>
              </a:solidFill>
              <a:latin typeface="Roboto Condensed"/>
              <a:ea typeface="Roboto Condensed"/>
              <a:cs typeface="Roboto Condensed"/>
              <a:sym typeface="Roboto Condensed"/>
            </a:endParaRPr>
          </a:p>
        </p:txBody>
      </p:sp>
      <p:pic>
        <p:nvPicPr>
          <p:cNvPr id="91" name="Google Shape;91;p39"/>
          <p:cNvPicPr preferRelativeResize="0"/>
          <p:nvPr/>
        </p:nvPicPr>
        <p:blipFill rotWithShape="1">
          <a:blip r:embed="rId2">
            <a:alphaModFix/>
          </a:blip>
          <a:srcRect/>
          <a:stretch/>
        </p:blipFill>
        <p:spPr>
          <a:xfrm>
            <a:off x="540002" y="4256525"/>
            <a:ext cx="1342505" cy="346975"/>
          </a:xfrm>
          <a:prstGeom prst="rect">
            <a:avLst/>
          </a:prstGeom>
          <a:noFill/>
          <a:ln>
            <a:noFill/>
          </a:ln>
        </p:spPr>
      </p:pic>
      <p:pic>
        <p:nvPicPr>
          <p:cNvPr id="92" name="Google Shape;92;p39"/>
          <p:cNvPicPr preferRelativeResize="0"/>
          <p:nvPr/>
        </p:nvPicPr>
        <p:blipFill rotWithShape="1">
          <a:blip r:embed="rId3">
            <a:alphaModFix/>
          </a:blip>
          <a:srcRect/>
          <a:stretch/>
        </p:blipFill>
        <p:spPr>
          <a:xfrm>
            <a:off x="7000147" y="4256536"/>
            <a:ext cx="1603854" cy="3469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27">
          <p15:clr>
            <a:srgbClr val="EA4335"/>
          </p15:clr>
        </p15:guide>
        <p15:guide id="2" pos="227">
          <p15:clr>
            <a:srgbClr val="EA4335"/>
          </p15:clr>
        </p15:guide>
        <p15:guide id="3" orient="horz" pos="2900">
          <p15:clr>
            <a:srgbClr val="EA4335"/>
          </p15:clr>
        </p15:guide>
        <p15:guide id="4" pos="5533">
          <p15:clr>
            <a:srgbClr val="EA4335"/>
          </p15:clr>
        </p15:guide>
        <p15:guide id="5" pos="2880">
          <p15:clr>
            <a:srgbClr val="EA4335"/>
          </p15:clr>
        </p15:guide>
        <p15:guide id="6" orient="horz" pos="1620">
          <p15:clr>
            <a:srgbClr val="EA4335"/>
          </p15:clr>
        </p15:guide>
        <p15:guide id="7" orient="horz" pos="1507">
          <p15:clr>
            <a:srgbClr val="EA4335"/>
          </p15:clr>
        </p15:guide>
        <p15:guide id="8" orient="horz" pos="1733">
          <p15:clr>
            <a:srgbClr val="EA4335"/>
          </p15:clr>
        </p15:guide>
        <p15:guide id="9" pos="2767">
          <p15:clr>
            <a:srgbClr val="EA4335"/>
          </p15:clr>
        </p15:guide>
        <p15:guide id="10" pos="2993">
          <p15:clr>
            <a:srgbClr val="EA4335"/>
          </p15:clr>
        </p15:guide>
        <p15:guide id="11" orient="horz" pos="340">
          <p15:clr>
            <a:srgbClr val="EA4335"/>
          </p15:clr>
        </p15:guide>
        <p15:guide id="12" orient="horz" pos="2786">
          <p15:clr>
            <a:srgbClr val="EA4335"/>
          </p15:clr>
        </p15:guide>
        <p15:guide id="13" pos="340">
          <p15:clr>
            <a:srgbClr val="EA4335"/>
          </p15:clr>
        </p15:guide>
        <p15:guide id="14" pos="5420">
          <p15:clr>
            <a:srgbClr val="EA4335"/>
          </p15:clr>
        </p15:guide>
        <p15:guide id="15" pos="3855">
          <p15:clr>
            <a:srgbClr val="EA4335"/>
          </p15:clr>
        </p15:guide>
        <p15:guide id="16" pos="1905">
          <p15:clr>
            <a:srgbClr val="EA4335"/>
          </p15:clr>
        </p15:guide>
        <p15:guide id="17" pos="2041">
          <p15:clr>
            <a:srgbClr val="EA4335"/>
          </p15:clr>
        </p15:guide>
        <p15:guide id="18" pos="3719">
          <p15:clr>
            <a:srgbClr val="EA4335"/>
          </p15:clr>
        </p15:guide>
        <p15:guide id="19" orient="horz" pos="923">
          <p15:clr>
            <a:srgbClr val="EA4335"/>
          </p15:clr>
        </p15:guide>
        <p15:guide id="20" orient="horz" pos="2203">
          <p15:clr>
            <a:srgbClr val="EA4335"/>
          </p15:clr>
        </p15:guide>
        <p15:guide id="21" pos="1123">
          <p15:clr>
            <a:srgbClr val="EA4335"/>
          </p15:clr>
        </p15:guide>
        <p15:guide id="22" pos="4694">
          <p15:clr>
            <a:srgbClr val="EA4335"/>
          </p15:clr>
        </p15:guide>
        <p15:guide id="23" orient="horz" pos="2090">
          <p15:clr>
            <a:srgbClr val="EA4335"/>
          </p15:clr>
        </p15:guide>
        <p15:guide id="24" orient="horz" pos="2317">
          <p15:clr>
            <a:srgbClr val="EA4335"/>
          </p15:clr>
        </p15:guide>
        <p15:guide id="25" orient="horz" pos="810">
          <p15:clr>
            <a:srgbClr val="EA4335"/>
          </p15:clr>
        </p15:guide>
        <p15:guide id="26" orient="horz" pos="1037">
          <p15:clr>
            <a:srgbClr val="EA4335"/>
          </p15:clr>
        </p15:guide>
        <p15:guide id="27" pos="1009">
          <p15:clr>
            <a:srgbClr val="EA4335"/>
          </p15:clr>
        </p15:guide>
        <p15:guide id="28" pos="1236">
          <p15:clr>
            <a:srgbClr val="EA4335"/>
          </p15:clr>
        </p15:guide>
        <p15:guide id="29" pos="4581">
          <p15:clr>
            <a:srgbClr val="EA4335"/>
          </p15:clr>
        </p15:guide>
        <p15:guide id="30" pos="4808">
          <p15:clr>
            <a:srgbClr val="EA4335"/>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3.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6.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7.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9.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14.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16.xml"/><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
          <p:cNvSpPr txBox="1">
            <a:spLocks noGrp="1"/>
          </p:cNvSpPr>
          <p:nvPr>
            <p:ph type="subTitle" idx="1"/>
          </p:nvPr>
        </p:nvSpPr>
        <p:spPr>
          <a:xfrm>
            <a:off x="1602000" y="483450"/>
            <a:ext cx="7436492" cy="982425"/>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SzPts val="4500"/>
              <a:buNone/>
            </a:pPr>
            <a:r>
              <a:rPr lang="it-IT" sz="3200"/>
              <a:t>La normativa scolastica per l’inclusione secondo cinque aree di competenza</a:t>
            </a:r>
            <a:endParaRPr sz="3200"/>
          </a:p>
        </p:txBody>
      </p:sp>
      <p:sp>
        <p:nvSpPr>
          <p:cNvPr id="98" name="Google Shape;98;p1"/>
          <p:cNvSpPr txBox="1">
            <a:spLocks noGrp="1"/>
          </p:cNvSpPr>
          <p:nvPr>
            <p:ph type="subTitle" idx="2"/>
          </p:nvPr>
        </p:nvSpPr>
        <p:spPr>
          <a:xfrm>
            <a:off x="1602000" y="1645875"/>
            <a:ext cx="4212000" cy="6882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2200"/>
              <a:buNone/>
            </a:pPr>
            <a:r>
              <a:rPr lang="it-IT"/>
              <a:t>LA NORMATIVA SCOLASTICA DI RIFERIMENTO PER L’INCLUSIONE</a:t>
            </a:r>
            <a:endParaRPr/>
          </a:p>
        </p:txBody>
      </p:sp>
      <p:sp>
        <p:nvSpPr>
          <p:cNvPr id="99" name="Google Shape;99;p1"/>
          <p:cNvSpPr txBox="1">
            <a:spLocks noGrp="1"/>
          </p:cNvSpPr>
          <p:nvPr>
            <p:ph type="body" idx="3"/>
          </p:nvPr>
        </p:nvSpPr>
        <p:spPr>
          <a:xfrm>
            <a:off x="4944750" y="3496500"/>
            <a:ext cx="1342500" cy="5340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SzPts val="1600"/>
              <a:buNone/>
            </a:pPr>
            <a:r>
              <a:rPr lang="it-IT"/>
              <a:t>Giorgio</a:t>
            </a:r>
            <a:endParaRPr/>
          </a:p>
          <a:p>
            <a:pPr marL="0" lvl="0" indent="0" algn="ctr" rtl="0">
              <a:lnSpc>
                <a:spcPct val="90000"/>
              </a:lnSpc>
              <a:spcBef>
                <a:spcPts val="0"/>
              </a:spcBef>
              <a:spcAft>
                <a:spcPts val="0"/>
              </a:spcAft>
              <a:buSzPts val="1600"/>
              <a:buNone/>
            </a:pPr>
            <a:r>
              <a:rPr lang="it-IT"/>
              <a:t>Minneci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
          <p:cNvSpPr txBox="1">
            <a:spLocks noGrp="1"/>
          </p:cNvSpPr>
          <p:nvPr>
            <p:ph type="body" idx="1"/>
          </p:nvPr>
        </p:nvSpPr>
        <p:spPr>
          <a:xfrm>
            <a:off x="4572000" y="640723"/>
            <a:ext cx="4032000" cy="3394946"/>
          </a:xfrm>
          <a:prstGeom prst="rect">
            <a:avLst/>
          </a:prstGeom>
          <a:noFill/>
          <a:ln>
            <a:noFill/>
          </a:ln>
        </p:spPr>
        <p:txBody>
          <a:bodyPr spcFirstLastPara="1" wrap="square" lIns="0" tIns="0" rIns="0" bIns="0" anchor="t" anchorCtr="0">
            <a:noAutofit/>
          </a:bodyPr>
          <a:lstStyle/>
          <a:p>
            <a:pPr marL="342900" lvl="0" indent="-228600" algn="l" rtl="0">
              <a:lnSpc>
                <a:spcPct val="100000"/>
              </a:lnSpc>
              <a:spcBef>
                <a:spcPts val="0"/>
              </a:spcBef>
              <a:spcAft>
                <a:spcPts val="0"/>
              </a:spcAft>
              <a:buClr>
                <a:schemeClr val="lt1"/>
              </a:buClr>
              <a:buSzPts val="1800"/>
              <a:buFont typeface="Arial"/>
              <a:buNone/>
            </a:pPr>
            <a:endParaRPr sz="2000" b="0" i="1" u="none" strike="noStrike" cap="none">
              <a:solidFill>
                <a:srgbClr val="000000"/>
              </a:solidFill>
              <a:latin typeface="Calibri"/>
              <a:ea typeface="Calibri"/>
              <a:cs typeface="Calibri"/>
              <a:sym typeface="Calibri"/>
            </a:endParaRPr>
          </a:p>
          <a:p>
            <a:pPr marL="171450" lvl="0" indent="-171450" algn="l" rtl="0">
              <a:lnSpc>
                <a:spcPct val="100000"/>
              </a:lnSpc>
              <a:spcBef>
                <a:spcPts val="0"/>
              </a:spcBef>
              <a:spcAft>
                <a:spcPts val="0"/>
              </a:spcAft>
              <a:buClr>
                <a:schemeClr val="lt1"/>
              </a:buClr>
              <a:buSzPts val="1800"/>
              <a:buFont typeface="Arial"/>
              <a:buChar char="•"/>
            </a:pPr>
            <a:r>
              <a:rPr lang="it-IT" sz="1100">
                <a:latin typeface="Roboto"/>
                <a:ea typeface="Roboto"/>
                <a:cs typeface="Roboto"/>
                <a:sym typeface="Roboto"/>
              </a:rPr>
              <a:t>Aree di analisi: BES, VALUTAZIONE, STRUMENTI COMPENSATIVI E DISPENSATIVI, ALUNNI STRANIERI, ASSISTENZA IGIENICA DI BASE;</a:t>
            </a:r>
            <a:endParaRPr/>
          </a:p>
          <a:p>
            <a:pPr marL="171450" lvl="0" indent="-57150" algn="l" rtl="0">
              <a:lnSpc>
                <a:spcPct val="100000"/>
              </a:lnSpc>
              <a:spcBef>
                <a:spcPts val="0"/>
              </a:spcBef>
              <a:spcAft>
                <a:spcPts val="0"/>
              </a:spcAft>
              <a:buClr>
                <a:schemeClr val="lt1"/>
              </a:buClr>
              <a:buSzPts val="1800"/>
              <a:buFont typeface="Arial"/>
              <a:buNone/>
            </a:pPr>
            <a:endParaRPr sz="1100">
              <a:latin typeface="Roboto"/>
              <a:ea typeface="Roboto"/>
              <a:cs typeface="Roboto"/>
              <a:sym typeface="Roboto"/>
            </a:endParaRPr>
          </a:p>
          <a:p>
            <a:pPr marL="171450" lvl="0" indent="-171450" algn="l" rtl="0">
              <a:lnSpc>
                <a:spcPct val="100000"/>
              </a:lnSpc>
              <a:spcBef>
                <a:spcPts val="0"/>
              </a:spcBef>
              <a:spcAft>
                <a:spcPts val="0"/>
              </a:spcAft>
              <a:buClr>
                <a:schemeClr val="lt1"/>
              </a:buClr>
              <a:buSzPts val="1800"/>
              <a:buFont typeface="Arial"/>
              <a:buChar char="•"/>
            </a:pPr>
            <a:r>
              <a:rPr lang="it-IT" sz="1100">
                <a:latin typeface="Roboto"/>
                <a:ea typeface="Roboto"/>
                <a:cs typeface="Roboto"/>
                <a:sym typeface="Roboto"/>
              </a:rPr>
              <a:t>BES:  normativa di riferimento, cosa viene detto, scenari alternativi;</a:t>
            </a:r>
            <a:endParaRPr/>
          </a:p>
          <a:p>
            <a:pPr marL="171450" lvl="0" indent="-57150" algn="l" rtl="0">
              <a:lnSpc>
                <a:spcPct val="100000"/>
              </a:lnSpc>
              <a:spcBef>
                <a:spcPts val="0"/>
              </a:spcBef>
              <a:spcAft>
                <a:spcPts val="0"/>
              </a:spcAft>
              <a:buClr>
                <a:schemeClr val="lt1"/>
              </a:buClr>
              <a:buSzPts val="1800"/>
              <a:buFont typeface="Arial"/>
              <a:buNone/>
            </a:pPr>
            <a:endParaRPr sz="1100" b="0" i="0" u="none" strike="noStrike" cap="none">
              <a:solidFill>
                <a:srgbClr val="000000"/>
              </a:solidFill>
              <a:latin typeface="Roboto"/>
              <a:ea typeface="Roboto"/>
              <a:cs typeface="Roboto"/>
              <a:sym typeface="Roboto"/>
            </a:endParaRPr>
          </a:p>
          <a:p>
            <a:pPr marL="171450" lvl="0" indent="-171450" algn="l" rtl="0">
              <a:lnSpc>
                <a:spcPct val="100000"/>
              </a:lnSpc>
              <a:spcBef>
                <a:spcPts val="0"/>
              </a:spcBef>
              <a:spcAft>
                <a:spcPts val="0"/>
              </a:spcAft>
              <a:buClr>
                <a:schemeClr val="lt1"/>
              </a:buClr>
              <a:buSzPts val="1800"/>
              <a:buFont typeface="Arial"/>
              <a:buChar char="•"/>
            </a:pPr>
            <a:r>
              <a:rPr lang="it-IT" sz="1100">
                <a:latin typeface="Roboto"/>
                <a:ea typeface="Roboto"/>
                <a:cs typeface="Roboto"/>
                <a:sym typeface="Roboto"/>
              </a:rPr>
              <a:t>VALUTAZIONE: normativa di riferimento, cosa viene detto, scenari alternativi;</a:t>
            </a:r>
            <a:endParaRPr/>
          </a:p>
          <a:p>
            <a:pPr marL="171450" lvl="0" indent="-57150" algn="l" rtl="0">
              <a:lnSpc>
                <a:spcPct val="100000"/>
              </a:lnSpc>
              <a:spcBef>
                <a:spcPts val="0"/>
              </a:spcBef>
              <a:spcAft>
                <a:spcPts val="0"/>
              </a:spcAft>
              <a:buClr>
                <a:schemeClr val="lt1"/>
              </a:buClr>
              <a:buSzPts val="1800"/>
              <a:buFont typeface="Arial"/>
              <a:buNone/>
            </a:pPr>
            <a:endParaRPr sz="1100" b="0" i="0" u="none" strike="noStrike" cap="none">
              <a:solidFill>
                <a:srgbClr val="000000"/>
              </a:solidFill>
              <a:latin typeface="Roboto"/>
              <a:ea typeface="Roboto"/>
              <a:cs typeface="Roboto"/>
              <a:sym typeface="Roboto"/>
            </a:endParaRPr>
          </a:p>
          <a:p>
            <a:pPr marL="171450" lvl="0" indent="-171450" algn="l" rtl="0">
              <a:lnSpc>
                <a:spcPct val="100000"/>
              </a:lnSpc>
              <a:spcBef>
                <a:spcPts val="0"/>
              </a:spcBef>
              <a:spcAft>
                <a:spcPts val="0"/>
              </a:spcAft>
              <a:buClr>
                <a:schemeClr val="lt1"/>
              </a:buClr>
              <a:buSzPts val="1800"/>
              <a:buFont typeface="Arial"/>
              <a:buChar char="•"/>
            </a:pPr>
            <a:r>
              <a:rPr lang="it-IT" sz="1100">
                <a:latin typeface="Roboto"/>
                <a:ea typeface="Roboto"/>
                <a:cs typeface="Roboto"/>
                <a:sym typeface="Roboto"/>
              </a:rPr>
              <a:t>STRUMENTI COMPENSATIVI E DISPENSATIVI: normativa di riferimento, cosa viene detto, scenari alternativi</a:t>
            </a:r>
            <a:endParaRPr/>
          </a:p>
          <a:p>
            <a:pPr marL="171450" lvl="0" indent="-57150" algn="l" rtl="0">
              <a:lnSpc>
                <a:spcPct val="100000"/>
              </a:lnSpc>
              <a:spcBef>
                <a:spcPts val="0"/>
              </a:spcBef>
              <a:spcAft>
                <a:spcPts val="0"/>
              </a:spcAft>
              <a:buClr>
                <a:schemeClr val="lt1"/>
              </a:buClr>
              <a:buSzPts val="1800"/>
              <a:buFont typeface="Arial"/>
              <a:buNone/>
            </a:pPr>
            <a:endParaRPr sz="1100" b="0" i="0" u="none" strike="noStrike" cap="none">
              <a:solidFill>
                <a:srgbClr val="000000"/>
              </a:solidFill>
              <a:latin typeface="Roboto"/>
              <a:ea typeface="Roboto"/>
              <a:cs typeface="Roboto"/>
              <a:sym typeface="Roboto"/>
            </a:endParaRPr>
          </a:p>
          <a:p>
            <a:pPr marL="171450" lvl="0" indent="-171450" algn="l" rtl="0">
              <a:lnSpc>
                <a:spcPct val="100000"/>
              </a:lnSpc>
              <a:spcBef>
                <a:spcPts val="0"/>
              </a:spcBef>
              <a:spcAft>
                <a:spcPts val="0"/>
              </a:spcAft>
              <a:buClr>
                <a:schemeClr val="lt1"/>
              </a:buClr>
              <a:buSzPts val="1800"/>
              <a:buFont typeface="Arial"/>
              <a:buChar char="•"/>
            </a:pPr>
            <a:r>
              <a:rPr lang="it-IT" sz="1100">
                <a:latin typeface="Roboto"/>
                <a:ea typeface="Roboto"/>
                <a:cs typeface="Roboto"/>
                <a:sym typeface="Roboto"/>
              </a:rPr>
              <a:t>ALUNNI STRANIERI: normativa di riferimento, cosa viene detto, scenari alternativi;</a:t>
            </a:r>
            <a:endParaRPr/>
          </a:p>
          <a:p>
            <a:pPr marL="171450" lvl="0" indent="-57150" algn="l" rtl="0">
              <a:lnSpc>
                <a:spcPct val="100000"/>
              </a:lnSpc>
              <a:spcBef>
                <a:spcPts val="0"/>
              </a:spcBef>
              <a:spcAft>
                <a:spcPts val="0"/>
              </a:spcAft>
              <a:buClr>
                <a:schemeClr val="lt1"/>
              </a:buClr>
              <a:buSzPts val="1800"/>
              <a:buFont typeface="Arial"/>
              <a:buNone/>
            </a:pPr>
            <a:endParaRPr sz="1100" b="0" i="0" u="none" strike="noStrike" cap="none">
              <a:solidFill>
                <a:srgbClr val="000000"/>
              </a:solidFill>
              <a:latin typeface="Roboto"/>
              <a:ea typeface="Roboto"/>
              <a:cs typeface="Roboto"/>
              <a:sym typeface="Roboto"/>
            </a:endParaRPr>
          </a:p>
          <a:p>
            <a:pPr marL="171450" lvl="0" indent="-171450" algn="l" rtl="0">
              <a:lnSpc>
                <a:spcPct val="100000"/>
              </a:lnSpc>
              <a:spcBef>
                <a:spcPts val="0"/>
              </a:spcBef>
              <a:spcAft>
                <a:spcPts val="0"/>
              </a:spcAft>
              <a:buClr>
                <a:schemeClr val="lt1"/>
              </a:buClr>
              <a:buSzPts val="1800"/>
              <a:buFont typeface="Arial"/>
              <a:buChar char="•"/>
            </a:pPr>
            <a:r>
              <a:rPr lang="it-IT" sz="1100">
                <a:latin typeface="Roboto"/>
                <a:ea typeface="Roboto"/>
                <a:cs typeface="Roboto"/>
                <a:sym typeface="Roboto"/>
              </a:rPr>
              <a:t>ASSISTENZA IGIENICA DI BASE: normativa di riferimento, cosa viene detto, scenari alternativi.</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3"/>
          <p:cNvSpPr txBox="1">
            <a:spLocks noGrp="1"/>
          </p:cNvSpPr>
          <p:nvPr>
            <p:ph type="title"/>
          </p:nvPr>
        </p:nvSpPr>
        <p:spPr>
          <a:xfrm>
            <a:off x="545450" y="360000"/>
            <a:ext cx="5574600" cy="7128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3400"/>
              <a:buNone/>
            </a:pPr>
            <a:r>
              <a:rPr lang="it-IT"/>
              <a:t>BES</a:t>
            </a:r>
            <a:endParaRPr/>
          </a:p>
        </p:txBody>
      </p:sp>
      <p:sp>
        <p:nvSpPr>
          <p:cNvPr id="110" name="Google Shape;110;p3"/>
          <p:cNvSpPr txBox="1"/>
          <p:nvPr/>
        </p:nvSpPr>
        <p:spPr>
          <a:xfrm>
            <a:off x="990226" y="1420603"/>
            <a:ext cx="4831773"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600" b="0" i="0" u="none" strike="noStrike" cap="none">
                <a:solidFill>
                  <a:schemeClr val="lt1"/>
                </a:solidFill>
                <a:latin typeface="Roboto"/>
                <a:ea typeface="Roboto"/>
                <a:cs typeface="Roboto"/>
                <a:sym typeface="Roboto"/>
              </a:rPr>
              <a:t>NORMATIVA DI RIFERIMENTO</a:t>
            </a:r>
            <a:endParaRPr/>
          </a:p>
        </p:txBody>
      </p:sp>
      <p:sp>
        <p:nvSpPr>
          <p:cNvPr id="111" name="Google Shape;111;p3"/>
          <p:cNvSpPr txBox="1"/>
          <p:nvPr/>
        </p:nvSpPr>
        <p:spPr>
          <a:xfrm>
            <a:off x="990226" y="1852789"/>
            <a:ext cx="5369009" cy="181588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lt1"/>
              </a:buClr>
              <a:buSzPts val="1600"/>
              <a:buFont typeface="Arial"/>
              <a:buChar char="•"/>
            </a:pPr>
            <a:r>
              <a:rPr lang="it-IT" sz="1600" b="0" i="0" u="none" strike="noStrike" cap="none">
                <a:solidFill>
                  <a:schemeClr val="lt1"/>
                </a:solidFill>
                <a:latin typeface="Calibri"/>
                <a:ea typeface="Calibri"/>
                <a:cs typeface="Calibri"/>
                <a:sym typeface="Calibri"/>
              </a:rPr>
              <a:t>Legge 170/2010</a:t>
            </a:r>
            <a:endParaRPr/>
          </a:p>
          <a:p>
            <a:pPr marL="342900" marR="0" lvl="0" indent="-241300" algn="l" rtl="0">
              <a:lnSpc>
                <a:spcPct val="100000"/>
              </a:lnSpc>
              <a:spcBef>
                <a:spcPts val="0"/>
              </a:spcBef>
              <a:spcAft>
                <a:spcPts val="0"/>
              </a:spcAft>
              <a:buClr>
                <a:schemeClr val="lt1"/>
              </a:buClr>
              <a:buSzPts val="1600"/>
              <a:buFont typeface="Arial"/>
              <a:buNone/>
            </a:pPr>
            <a:endParaRPr sz="1600" b="0"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chemeClr val="lt1"/>
              </a:buClr>
              <a:buSzPts val="1600"/>
              <a:buFont typeface="Arial"/>
              <a:buChar char="•"/>
            </a:pPr>
            <a:r>
              <a:rPr lang="it-IT" sz="1600" b="0" i="0" u="none" strike="noStrike" cap="none">
                <a:solidFill>
                  <a:schemeClr val="lt1"/>
                </a:solidFill>
                <a:latin typeface="Calibri"/>
                <a:ea typeface="Calibri"/>
                <a:cs typeface="Calibri"/>
                <a:sym typeface="Calibri"/>
              </a:rPr>
              <a:t>D. M. del 27 dicembre 2012 </a:t>
            </a:r>
            <a:endParaRPr/>
          </a:p>
          <a:p>
            <a:pPr marL="342900" marR="0" lvl="0" indent="-241300" algn="l" rtl="0">
              <a:lnSpc>
                <a:spcPct val="100000"/>
              </a:lnSpc>
              <a:spcBef>
                <a:spcPts val="0"/>
              </a:spcBef>
              <a:spcAft>
                <a:spcPts val="0"/>
              </a:spcAft>
              <a:buClr>
                <a:schemeClr val="lt1"/>
              </a:buClr>
              <a:buSzPts val="1600"/>
              <a:buFont typeface="Arial"/>
              <a:buNone/>
            </a:pPr>
            <a:endParaRPr sz="1600" b="0"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chemeClr val="lt1"/>
              </a:buClr>
              <a:buSzPts val="1600"/>
              <a:buFont typeface="Arial"/>
              <a:buChar char="•"/>
            </a:pPr>
            <a:r>
              <a:rPr lang="it-IT" sz="1600" b="0" i="0" u="none" strike="noStrike" cap="none">
                <a:solidFill>
                  <a:schemeClr val="lt1"/>
                </a:solidFill>
                <a:latin typeface="Calibri"/>
                <a:ea typeface="Calibri"/>
                <a:cs typeface="Calibri"/>
                <a:sym typeface="Calibri"/>
              </a:rPr>
              <a:t>C. M. 8/13</a:t>
            </a:r>
            <a:endParaRPr/>
          </a:p>
          <a:p>
            <a:pPr marL="342900" marR="0" lvl="0" indent="-241300" algn="l" rtl="0">
              <a:lnSpc>
                <a:spcPct val="100000"/>
              </a:lnSpc>
              <a:spcBef>
                <a:spcPts val="0"/>
              </a:spcBef>
              <a:spcAft>
                <a:spcPts val="0"/>
              </a:spcAft>
              <a:buClr>
                <a:schemeClr val="lt1"/>
              </a:buClr>
              <a:buSzPts val="1600"/>
              <a:buFont typeface="Arial"/>
              <a:buNone/>
            </a:pPr>
            <a:endParaRPr sz="1600" b="0" i="0" u="none" strike="noStrike" cap="none">
              <a:solidFill>
                <a:schemeClr val="lt1"/>
              </a:solidFill>
              <a:latin typeface="Calibri"/>
              <a:ea typeface="Calibri"/>
              <a:cs typeface="Calibri"/>
              <a:sym typeface="Calibri"/>
            </a:endParaRPr>
          </a:p>
          <a:p>
            <a:pPr marL="342900" marR="0" lvl="0" indent="-342900" algn="l" rtl="0">
              <a:lnSpc>
                <a:spcPct val="100000"/>
              </a:lnSpc>
              <a:spcBef>
                <a:spcPts val="0"/>
              </a:spcBef>
              <a:spcAft>
                <a:spcPts val="0"/>
              </a:spcAft>
              <a:buClr>
                <a:schemeClr val="lt1"/>
              </a:buClr>
              <a:buSzPts val="1600"/>
              <a:buFont typeface="Arial"/>
              <a:buChar char="•"/>
            </a:pPr>
            <a:r>
              <a:rPr lang="it-IT" sz="1600" b="0" i="0" u="none" strike="noStrike" cap="none">
                <a:solidFill>
                  <a:schemeClr val="lt1"/>
                </a:solidFill>
                <a:latin typeface="Calibri"/>
                <a:ea typeface="Calibri"/>
                <a:cs typeface="Calibri"/>
                <a:sym typeface="Calibri"/>
              </a:rPr>
              <a:t>Nota Ministeriale 2563/13</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4"/>
          <p:cNvSpPr txBox="1"/>
          <p:nvPr/>
        </p:nvSpPr>
        <p:spPr>
          <a:xfrm>
            <a:off x="729228" y="124460"/>
            <a:ext cx="7453200" cy="132340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IT" sz="3200" b="1" i="0" u="none" strike="noStrike" cap="none">
                <a:solidFill>
                  <a:schemeClr val="accent4"/>
                </a:solidFill>
                <a:latin typeface="Calibri"/>
                <a:ea typeface="Calibri"/>
                <a:cs typeface="Calibri"/>
                <a:sym typeface="Calibri"/>
              </a:rPr>
              <a:t>BES</a:t>
            </a:r>
            <a:endParaRPr/>
          </a:p>
          <a:p>
            <a:pPr marL="0" marR="0" lvl="0" indent="0" algn="l" rtl="0">
              <a:lnSpc>
                <a:spcPct val="100000"/>
              </a:lnSpc>
              <a:spcBef>
                <a:spcPts val="0"/>
              </a:spcBef>
              <a:spcAft>
                <a:spcPts val="0"/>
              </a:spcAft>
              <a:buClr>
                <a:srgbClr val="000000"/>
              </a:buClr>
              <a:buSzPts val="1800"/>
              <a:buFont typeface="Arial"/>
              <a:buNone/>
            </a:pPr>
            <a:r>
              <a:rPr lang="it-IT" sz="2400" b="0" i="1" u="none" strike="noStrike" cap="none">
                <a:solidFill>
                  <a:schemeClr val="accent4"/>
                </a:solidFill>
                <a:latin typeface="Arial"/>
                <a:ea typeface="Arial"/>
                <a:cs typeface="Arial"/>
                <a:sym typeface="Arial"/>
              </a:rPr>
              <a:t>Bisogni educativi speciali</a:t>
            </a:r>
            <a:endParaRPr/>
          </a:p>
          <a:p>
            <a:pPr marL="0" marR="0" lvl="0" indent="0" algn="l" rtl="0">
              <a:lnSpc>
                <a:spcPct val="100000"/>
              </a:lnSpc>
              <a:spcBef>
                <a:spcPts val="0"/>
              </a:spcBef>
              <a:spcAft>
                <a:spcPts val="0"/>
              </a:spcAft>
              <a:buClr>
                <a:srgbClr val="000000"/>
              </a:buClr>
              <a:buSzPts val="1800"/>
              <a:buFont typeface="Arial"/>
              <a:buNone/>
            </a:pPr>
            <a:r>
              <a:rPr lang="it-IT" sz="1800" b="0" i="0" u="none" strike="noStrike" cap="none">
                <a:solidFill>
                  <a:schemeClr val="accent4"/>
                </a:solidFill>
                <a:latin typeface="Arial"/>
                <a:ea typeface="Arial"/>
                <a:cs typeface="Arial"/>
                <a:sym typeface="Arial"/>
              </a:rPr>
              <a:t>D.M. 27/12/2012</a:t>
            </a:r>
            <a:endParaRPr sz="1800" b="0" i="0" u="none" strike="noStrike" cap="none">
              <a:solidFill>
                <a:schemeClr val="accent4"/>
              </a:solidFill>
              <a:latin typeface="Arial"/>
              <a:ea typeface="Arial"/>
              <a:cs typeface="Arial"/>
              <a:sym typeface="Arial"/>
            </a:endParaRPr>
          </a:p>
        </p:txBody>
      </p:sp>
      <p:sp>
        <p:nvSpPr>
          <p:cNvPr id="117" name="Google Shape;117;p4"/>
          <p:cNvSpPr/>
          <p:nvPr/>
        </p:nvSpPr>
        <p:spPr>
          <a:xfrm>
            <a:off x="395121" y="1837698"/>
            <a:ext cx="2145856" cy="259773"/>
          </a:xfrm>
          <a:prstGeom prst="roundRect">
            <a:avLst>
              <a:gd name="adj" fmla="val 16667"/>
            </a:avLst>
          </a:prstGeom>
          <a:solidFill>
            <a:srgbClr val="EDCF6D"/>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it-IT" sz="1400" b="0" i="0" u="none" strike="noStrike" cap="none">
                <a:solidFill>
                  <a:schemeClr val="lt1"/>
                </a:solidFill>
                <a:latin typeface="Arial"/>
                <a:ea typeface="Arial"/>
                <a:cs typeface="Arial"/>
                <a:sym typeface="Arial"/>
              </a:rPr>
              <a:t>DISABILITA’</a:t>
            </a:r>
            <a:endParaRPr/>
          </a:p>
        </p:txBody>
      </p:sp>
      <p:sp>
        <p:nvSpPr>
          <p:cNvPr id="118" name="Google Shape;118;p4"/>
          <p:cNvSpPr/>
          <p:nvPr/>
        </p:nvSpPr>
        <p:spPr>
          <a:xfrm>
            <a:off x="3499071" y="1711187"/>
            <a:ext cx="2145857" cy="386284"/>
          </a:xfrm>
          <a:prstGeom prst="roundRect">
            <a:avLst>
              <a:gd name="adj" fmla="val 16667"/>
            </a:avLst>
          </a:prstGeom>
          <a:solidFill>
            <a:srgbClr val="EDCF6D"/>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it-IT" sz="1400" b="0" i="0" u="none" strike="noStrike" cap="none">
                <a:solidFill>
                  <a:schemeClr val="lt1"/>
                </a:solidFill>
                <a:latin typeface="Arial"/>
                <a:ea typeface="Arial"/>
                <a:cs typeface="Arial"/>
                <a:sym typeface="Arial"/>
              </a:rPr>
              <a:t>DISTURBI EVOLUTIVI SPECIFICI</a:t>
            </a:r>
            <a:endParaRPr/>
          </a:p>
        </p:txBody>
      </p:sp>
      <p:sp>
        <p:nvSpPr>
          <p:cNvPr id="119" name="Google Shape;119;p4"/>
          <p:cNvSpPr/>
          <p:nvPr/>
        </p:nvSpPr>
        <p:spPr>
          <a:xfrm>
            <a:off x="6355434" y="1837697"/>
            <a:ext cx="2145858" cy="259773"/>
          </a:xfrm>
          <a:prstGeom prst="roundRect">
            <a:avLst>
              <a:gd name="adj" fmla="val 16667"/>
            </a:avLst>
          </a:prstGeom>
          <a:solidFill>
            <a:srgbClr val="EDCF6D"/>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it-IT" sz="1400" b="0" i="0" u="none" strike="noStrike" cap="none">
                <a:solidFill>
                  <a:schemeClr val="lt1"/>
                </a:solidFill>
                <a:latin typeface="Arial"/>
                <a:ea typeface="Arial"/>
                <a:cs typeface="Arial"/>
                <a:sym typeface="Arial"/>
              </a:rPr>
              <a:t>SVANTAGGI</a:t>
            </a:r>
            <a:endParaRPr/>
          </a:p>
        </p:txBody>
      </p:sp>
      <p:cxnSp>
        <p:nvCxnSpPr>
          <p:cNvPr id="120" name="Google Shape;120;p4"/>
          <p:cNvCxnSpPr/>
          <p:nvPr/>
        </p:nvCxnSpPr>
        <p:spPr>
          <a:xfrm>
            <a:off x="1441939" y="2265218"/>
            <a:ext cx="0" cy="613064"/>
          </a:xfrm>
          <a:prstGeom prst="straightConnector1">
            <a:avLst/>
          </a:prstGeom>
          <a:noFill/>
          <a:ln w="19050" cap="flat" cmpd="sng">
            <a:solidFill>
              <a:schemeClr val="accent4"/>
            </a:solidFill>
            <a:prstDash val="solid"/>
            <a:round/>
            <a:headEnd type="none" w="sm" len="sm"/>
            <a:tailEnd type="triangle" w="med" len="med"/>
          </a:ln>
        </p:spPr>
      </p:cxnSp>
      <p:cxnSp>
        <p:nvCxnSpPr>
          <p:cNvPr id="121" name="Google Shape;121;p4"/>
          <p:cNvCxnSpPr/>
          <p:nvPr/>
        </p:nvCxnSpPr>
        <p:spPr>
          <a:xfrm>
            <a:off x="4555345" y="2265218"/>
            <a:ext cx="0" cy="613064"/>
          </a:xfrm>
          <a:prstGeom prst="straightConnector1">
            <a:avLst/>
          </a:prstGeom>
          <a:noFill/>
          <a:ln w="19050" cap="flat" cmpd="sng">
            <a:solidFill>
              <a:schemeClr val="accent4"/>
            </a:solidFill>
            <a:prstDash val="solid"/>
            <a:round/>
            <a:headEnd type="none" w="sm" len="sm"/>
            <a:tailEnd type="triangle" w="med" len="med"/>
          </a:ln>
        </p:spPr>
      </p:cxnSp>
      <p:cxnSp>
        <p:nvCxnSpPr>
          <p:cNvPr id="122" name="Google Shape;122;p4"/>
          <p:cNvCxnSpPr/>
          <p:nvPr/>
        </p:nvCxnSpPr>
        <p:spPr>
          <a:xfrm>
            <a:off x="7428363" y="2265218"/>
            <a:ext cx="0" cy="613064"/>
          </a:xfrm>
          <a:prstGeom prst="straightConnector1">
            <a:avLst/>
          </a:prstGeom>
          <a:noFill/>
          <a:ln w="19050" cap="flat" cmpd="sng">
            <a:solidFill>
              <a:schemeClr val="accent4"/>
            </a:solidFill>
            <a:prstDash val="solid"/>
            <a:round/>
            <a:headEnd type="none" w="sm" len="sm"/>
            <a:tailEnd type="triangle" w="med" len="med"/>
          </a:ln>
        </p:spPr>
      </p:cxnSp>
      <p:sp>
        <p:nvSpPr>
          <p:cNvPr id="123" name="Google Shape;123;p4"/>
          <p:cNvSpPr/>
          <p:nvPr/>
        </p:nvSpPr>
        <p:spPr>
          <a:xfrm>
            <a:off x="169052" y="2974666"/>
            <a:ext cx="2545773" cy="259773"/>
          </a:xfrm>
          <a:prstGeom prst="roundRect">
            <a:avLst>
              <a:gd name="adj" fmla="val 16667"/>
            </a:avLst>
          </a:prstGeom>
          <a:solidFill>
            <a:schemeClr val="lt1"/>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it-IT" sz="1400" b="0" i="0" u="none" strike="noStrike" cap="none">
                <a:solidFill>
                  <a:schemeClr val="dk1"/>
                </a:solidFill>
                <a:latin typeface="Arial"/>
                <a:ea typeface="Arial"/>
                <a:cs typeface="Arial"/>
                <a:sym typeface="Arial"/>
              </a:rPr>
              <a:t>Legge 104/92</a:t>
            </a:r>
            <a:endParaRPr/>
          </a:p>
        </p:txBody>
      </p:sp>
      <p:sp>
        <p:nvSpPr>
          <p:cNvPr id="124" name="Google Shape;124;p4"/>
          <p:cNvSpPr/>
          <p:nvPr/>
        </p:nvSpPr>
        <p:spPr>
          <a:xfrm>
            <a:off x="3299112" y="2963759"/>
            <a:ext cx="2545773" cy="872606"/>
          </a:xfrm>
          <a:prstGeom prst="roundRect">
            <a:avLst>
              <a:gd name="adj" fmla="val 16667"/>
            </a:avLst>
          </a:prstGeom>
          <a:solidFill>
            <a:schemeClr val="lt1"/>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it-IT" sz="1400" b="0" i="0" u="none" strike="noStrike" cap="none">
                <a:solidFill>
                  <a:schemeClr val="dk1"/>
                </a:solidFill>
                <a:latin typeface="Arial"/>
                <a:ea typeface="Arial"/>
                <a:cs typeface="Arial"/>
                <a:sym typeface="Arial"/>
              </a:rPr>
              <a:t>DSA, Deficit del linguaggio, delle abilità non verbali, della coordinazione motoria, ADHD, FIL</a:t>
            </a:r>
            <a:endParaRPr/>
          </a:p>
        </p:txBody>
      </p:sp>
      <p:sp>
        <p:nvSpPr>
          <p:cNvPr id="125" name="Google Shape;125;p4"/>
          <p:cNvSpPr/>
          <p:nvPr/>
        </p:nvSpPr>
        <p:spPr>
          <a:xfrm>
            <a:off x="6155476" y="3093530"/>
            <a:ext cx="2545773" cy="613064"/>
          </a:xfrm>
          <a:prstGeom prst="roundRect">
            <a:avLst>
              <a:gd name="adj" fmla="val 16667"/>
            </a:avLst>
          </a:prstGeom>
          <a:solidFill>
            <a:schemeClr val="lt1"/>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it-IT" sz="1400" b="0" i="0" u="none" strike="noStrike" cap="none">
                <a:solidFill>
                  <a:schemeClr val="dk1"/>
                </a:solidFill>
                <a:latin typeface="Arial"/>
                <a:ea typeface="Arial"/>
                <a:cs typeface="Arial"/>
                <a:sym typeface="Arial"/>
              </a:rPr>
              <a:t>Svantaggio linguistico, culturale, sociale, economico</a:t>
            </a:r>
            <a:endParaRPr/>
          </a:p>
        </p:txBody>
      </p:sp>
      <p:cxnSp>
        <p:nvCxnSpPr>
          <p:cNvPr id="126" name="Google Shape;126;p4"/>
          <p:cNvCxnSpPr/>
          <p:nvPr/>
        </p:nvCxnSpPr>
        <p:spPr>
          <a:xfrm>
            <a:off x="1441938" y="3400062"/>
            <a:ext cx="0" cy="481446"/>
          </a:xfrm>
          <a:prstGeom prst="straightConnector1">
            <a:avLst/>
          </a:prstGeom>
          <a:noFill/>
          <a:ln w="19050" cap="flat" cmpd="sng">
            <a:solidFill>
              <a:schemeClr val="accent4"/>
            </a:solidFill>
            <a:prstDash val="solid"/>
            <a:round/>
            <a:headEnd type="none" w="sm" len="sm"/>
            <a:tailEnd type="triangle" w="med" len="med"/>
          </a:ln>
        </p:spPr>
      </p:cxnSp>
      <p:cxnSp>
        <p:nvCxnSpPr>
          <p:cNvPr id="127" name="Google Shape;127;p4"/>
          <p:cNvCxnSpPr/>
          <p:nvPr/>
        </p:nvCxnSpPr>
        <p:spPr>
          <a:xfrm>
            <a:off x="4571998" y="4013126"/>
            <a:ext cx="0" cy="481446"/>
          </a:xfrm>
          <a:prstGeom prst="straightConnector1">
            <a:avLst/>
          </a:prstGeom>
          <a:noFill/>
          <a:ln w="19050" cap="flat" cmpd="sng">
            <a:solidFill>
              <a:schemeClr val="accent4"/>
            </a:solidFill>
            <a:prstDash val="solid"/>
            <a:round/>
            <a:headEnd type="none" w="sm" len="sm"/>
            <a:tailEnd type="triangle" w="med" len="med"/>
          </a:ln>
        </p:spPr>
      </p:cxnSp>
      <p:cxnSp>
        <p:nvCxnSpPr>
          <p:cNvPr id="128" name="Google Shape;128;p4"/>
          <p:cNvCxnSpPr/>
          <p:nvPr/>
        </p:nvCxnSpPr>
        <p:spPr>
          <a:xfrm>
            <a:off x="7428362" y="3925342"/>
            <a:ext cx="0" cy="481446"/>
          </a:xfrm>
          <a:prstGeom prst="straightConnector1">
            <a:avLst/>
          </a:prstGeom>
          <a:noFill/>
          <a:ln w="19050" cap="flat" cmpd="sng">
            <a:solidFill>
              <a:schemeClr val="accent4"/>
            </a:solidFill>
            <a:prstDash val="solid"/>
            <a:round/>
            <a:headEnd type="none" w="sm" len="sm"/>
            <a:tailEnd type="triangle" w="med" len="med"/>
          </a:ln>
        </p:spPr>
      </p:cxnSp>
      <p:sp>
        <p:nvSpPr>
          <p:cNvPr id="129" name="Google Shape;129;p4"/>
          <p:cNvSpPr/>
          <p:nvPr/>
        </p:nvSpPr>
        <p:spPr>
          <a:xfrm>
            <a:off x="173246" y="4036179"/>
            <a:ext cx="2545773" cy="259773"/>
          </a:xfrm>
          <a:prstGeom prst="roundRect">
            <a:avLst>
              <a:gd name="adj" fmla="val 16667"/>
            </a:avLst>
          </a:prstGeom>
          <a:solidFill>
            <a:srgbClr val="71CA74"/>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it-IT" sz="1400" b="0" i="0" u="none" strike="noStrike" cap="none">
                <a:solidFill>
                  <a:schemeClr val="lt1"/>
                </a:solidFill>
                <a:latin typeface="Arial"/>
                <a:ea typeface="Arial"/>
                <a:cs typeface="Arial"/>
                <a:sym typeface="Arial"/>
              </a:rPr>
              <a:t>PEI</a:t>
            </a:r>
            <a:endParaRPr/>
          </a:p>
        </p:txBody>
      </p:sp>
      <p:sp>
        <p:nvSpPr>
          <p:cNvPr id="130" name="Google Shape;130;p4"/>
          <p:cNvSpPr/>
          <p:nvPr/>
        </p:nvSpPr>
        <p:spPr>
          <a:xfrm>
            <a:off x="3299112" y="4605622"/>
            <a:ext cx="2545773" cy="259773"/>
          </a:xfrm>
          <a:prstGeom prst="roundRect">
            <a:avLst>
              <a:gd name="adj" fmla="val 16667"/>
            </a:avLst>
          </a:prstGeom>
          <a:solidFill>
            <a:srgbClr val="71CA74"/>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it-IT" sz="1400" b="0" i="0" u="none" strike="noStrike" cap="none">
                <a:solidFill>
                  <a:schemeClr val="lt1"/>
                </a:solidFill>
                <a:latin typeface="Arial"/>
                <a:ea typeface="Arial"/>
                <a:cs typeface="Arial"/>
                <a:sym typeface="Arial"/>
              </a:rPr>
              <a:t>PDP</a:t>
            </a:r>
            <a:endParaRPr/>
          </a:p>
        </p:txBody>
      </p:sp>
      <p:sp>
        <p:nvSpPr>
          <p:cNvPr id="131" name="Google Shape;131;p4"/>
          <p:cNvSpPr/>
          <p:nvPr/>
        </p:nvSpPr>
        <p:spPr>
          <a:xfrm>
            <a:off x="6155476" y="4605621"/>
            <a:ext cx="2545773" cy="259773"/>
          </a:xfrm>
          <a:prstGeom prst="roundRect">
            <a:avLst>
              <a:gd name="adj" fmla="val 16667"/>
            </a:avLst>
          </a:prstGeom>
          <a:solidFill>
            <a:srgbClr val="71CA74"/>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it-IT" sz="1400" b="0" i="0" u="none" strike="noStrike" cap="none">
                <a:solidFill>
                  <a:schemeClr val="lt1"/>
                </a:solidFill>
                <a:latin typeface="Arial"/>
                <a:ea typeface="Arial"/>
                <a:cs typeface="Arial"/>
                <a:sym typeface="Arial"/>
              </a:rPr>
              <a:t>PDP</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5"/>
          <p:cNvSpPr txBox="1">
            <a:spLocks noGrp="1"/>
          </p:cNvSpPr>
          <p:nvPr>
            <p:ph type="title"/>
          </p:nvPr>
        </p:nvSpPr>
        <p:spPr>
          <a:xfrm>
            <a:off x="268940" y="123092"/>
            <a:ext cx="7798901"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dirty="0"/>
              <a:t>COSA VIENE DETTO?</a:t>
            </a:r>
            <a:endParaRPr dirty="0"/>
          </a:p>
        </p:txBody>
      </p:sp>
      <p:pic>
        <p:nvPicPr>
          <p:cNvPr id="137" name="Google Shape;137;p5" descr="Punto interrogativo con riempimento a tinta unita"/>
          <p:cNvPicPr preferRelativeResize="0"/>
          <p:nvPr/>
        </p:nvPicPr>
        <p:blipFill rotWithShape="1">
          <a:blip r:embed="rId4">
            <a:alphaModFix/>
          </a:blip>
          <a:srcRect/>
          <a:stretch/>
        </p:blipFill>
        <p:spPr>
          <a:xfrm>
            <a:off x="8229600" y="0"/>
            <a:ext cx="914400" cy="914400"/>
          </a:xfrm>
          <a:prstGeom prst="rect">
            <a:avLst/>
          </a:prstGeom>
          <a:noFill/>
          <a:ln>
            <a:noFill/>
          </a:ln>
        </p:spPr>
      </p:pic>
      <p:sp>
        <p:nvSpPr>
          <p:cNvPr id="138" name="Google Shape;138;p5"/>
          <p:cNvSpPr txBox="1"/>
          <p:nvPr/>
        </p:nvSpPr>
        <p:spPr>
          <a:xfrm>
            <a:off x="368834" y="937452"/>
            <a:ext cx="8483173" cy="36009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Al riguardo si richiama l’attenzione sulla distinzione tra ordinarie difficoltà di apprendimento, gravi difficoltà e disturbi di apprendimento. Nella quotidiana esperienza didattica si riscontrano momenti di difficoltà nel processo di apprendimento, che possono essere osservati per periodi temporanei in ciascun alunno. È dato poi riscontrare difficoltà che hanno un carattere più stabile o comunque, per le concause che le determinano, presentano un maggior grado di complessità e richiedono notevole impegno affinché siano correttamente affrontate. Il disturbo di apprendimento ha invece carattere permanente e base neurobiologica. La scuola può intervenire nella personalizzazione in tanti modi diversi, informali o strutturati, secondo i bisogni e la convenienza; pertanto la rilevazione di una mera difficoltà di apprendimento non dovrebbe indurre all’attivazione di un percorso specifico con la conseguente compilazione di un Piano Didattico Personalizzato. La Direttiva ha voluto in primo luogo fornire tutela a tutte quelle situazioni in cui è presente un disturbo clinicamente fondato, diagnosticabile ma non ricadente nelle previsioni della Legge 104/92 né in quelle della Legge 170/2010. In secondo luogo si sono volute ricomprendere altre situazioni che si pongono comunque oltre l’ordinaria difficoltà di apprendimento, per le quali dagli stessi insegnanti sono stati richiesti strumenti di flessibilità da impiegare nell’azione educativo-didattica. In ultima analisi, al di là delle distinzioni sopra esposte, nel caso di difficoltà non meglio specificate, soltanto qualora nell’ambito del Consiglio di classe (nelle scuole secondarie) o del team docenti (nelle scuole primarie) si concordi di valutare l’efficacia di strumenti specifici questo potrà comportare l’adozione e quindi la compilazione di un Piano Didattico Personalizzato, con eventuali strumenti compensativi e/o misure dispensative. </a:t>
            </a:r>
            <a:r>
              <a:rPr lang="it-IT" sz="1200" b="1" i="0" u="none" strike="noStrike" cap="none" dirty="0">
                <a:solidFill>
                  <a:srgbClr val="000000"/>
                </a:solidFill>
                <a:latin typeface="Calibri"/>
                <a:ea typeface="Calibri"/>
                <a:cs typeface="Calibri"/>
                <a:sym typeface="Calibri"/>
              </a:rPr>
              <a:t>Non è compito della scuola certificare gli alunni con bisogni educativi speciali, ma individuare quelli per i quali è opportuna e necessaria l’adozione di particolari strategie didattiche</a:t>
            </a:r>
            <a:r>
              <a:rPr lang="it-IT" sz="1200" b="0" i="0" u="none" strike="noStrike" cap="none" dirty="0">
                <a:solidFill>
                  <a:srgbClr val="000000"/>
                </a:solidFill>
                <a:latin typeface="Calibri"/>
                <a:ea typeface="Calibri"/>
                <a:cs typeface="Calibri"/>
                <a:sym typeface="Calibri"/>
              </a:rPr>
              <a:t>. Si ribadisce che, anche in presenza di richieste dei genitori accompagnate da diagnosi che però non hanno dato diritto alla certificazione di disabilità o di DSA, il Consiglio di classe è autonomo nel decidere se formulare o non formulare un Piano Didattico Personalizzato, avendo cura di verbalizzare le motivazioni della decisione. </a:t>
            </a:r>
            <a:endParaRPr dirty="0"/>
          </a:p>
        </p:txBody>
      </p:sp>
      <p:sp>
        <p:nvSpPr>
          <p:cNvPr id="139" name="Google Shape;139;p5"/>
          <p:cNvSpPr txBox="1"/>
          <p:nvPr/>
        </p:nvSpPr>
        <p:spPr>
          <a:xfrm>
            <a:off x="7042416" y="4476839"/>
            <a:ext cx="1809591"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dirty="0">
                <a:solidFill>
                  <a:srgbClr val="000000"/>
                </a:solidFill>
                <a:latin typeface="Calibri"/>
                <a:ea typeface="Calibri"/>
                <a:cs typeface="Calibri"/>
                <a:sym typeface="Calibri"/>
              </a:rPr>
              <a:t>Nota Ministeriale 2563/13  </a:t>
            </a:r>
            <a:endParaRPr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6"/>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a:t>SCENARI ALTERNATIVI - BES</a:t>
            </a:r>
            <a:endParaRPr/>
          </a:p>
        </p:txBody>
      </p:sp>
      <p:sp>
        <p:nvSpPr>
          <p:cNvPr id="145" name="Google Shape;145;p6"/>
          <p:cNvSpPr/>
          <p:nvPr/>
        </p:nvSpPr>
        <p:spPr>
          <a:xfrm>
            <a:off x="0" y="1433146"/>
            <a:ext cx="4572000" cy="3138854"/>
          </a:xfrm>
          <a:prstGeom prst="rect">
            <a:avLst/>
          </a:prstGeom>
          <a:solidFill>
            <a:srgbClr val="EDCF6D"/>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it-IT" sz="1200" b="1" i="0" u="none" strike="noStrike" cap="none" dirty="0">
                <a:solidFill>
                  <a:schemeClr val="tx1"/>
                </a:solidFill>
                <a:latin typeface="Calibri"/>
                <a:ea typeface="Calibri"/>
                <a:cs typeface="Calibri"/>
                <a:sym typeface="Calibri"/>
              </a:rPr>
              <a:t>LA SCUOLA È TOTALMENTE IN ERRORE. È ASSOLUTAMENTE DIRITTO DI TOMMASO CHE LA SCUOLA REDIGA UN P.D.P. E APPLICHI LE MISURE COMPENSATIVE E DISPENSATIVE PREVISTE: NON PUÒ FARE ALTRIMENTI.</a:t>
            </a:r>
            <a:endParaRPr sz="1200" b="1" i="0" u="none" strike="noStrike" cap="none" dirty="0">
              <a:solidFill>
                <a:schemeClr val="tx1"/>
              </a:solidFill>
              <a:latin typeface="Arial"/>
              <a:ea typeface="Arial"/>
              <a:cs typeface="Arial"/>
              <a:sym typeface="Arial"/>
            </a:endParaRPr>
          </a:p>
        </p:txBody>
      </p:sp>
      <p:sp>
        <p:nvSpPr>
          <p:cNvPr id="146" name="Google Shape;146;p6"/>
          <p:cNvSpPr/>
          <p:nvPr/>
        </p:nvSpPr>
        <p:spPr>
          <a:xfrm>
            <a:off x="4572000" y="1433146"/>
            <a:ext cx="4572000" cy="3138854"/>
          </a:xfrm>
          <a:prstGeom prst="rect">
            <a:avLst/>
          </a:prstGeom>
          <a:solidFill>
            <a:srgbClr val="71CA74"/>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47" name="Google Shape;147;p6" descr="Pollice abbassato con riempimento a tinta unita"/>
          <p:cNvPicPr preferRelativeResize="0"/>
          <p:nvPr/>
        </p:nvPicPr>
        <p:blipFill rotWithShape="1">
          <a:blip r:embed="rId4">
            <a:alphaModFix/>
          </a:blip>
          <a:srcRect/>
          <a:stretch/>
        </p:blipFill>
        <p:spPr>
          <a:xfrm>
            <a:off x="0" y="1433146"/>
            <a:ext cx="601074" cy="601074"/>
          </a:xfrm>
          <a:prstGeom prst="rect">
            <a:avLst/>
          </a:prstGeom>
          <a:noFill/>
          <a:ln>
            <a:noFill/>
          </a:ln>
        </p:spPr>
      </p:pic>
      <p:pic>
        <p:nvPicPr>
          <p:cNvPr id="148" name="Google Shape;148;p6" descr="Segna Pollice su con riempimento a tinta unita"/>
          <p:cNvPicPr preferRelativeResize="0"/>
          <p:nvPr/>
        </p:nvPicPr>
        <p:blipFill rotWithShape="1">
          <a:blip r:embed="rId5">
            <a:alphaModFix/>
          </a:blip>
          <a:srcRect/>
          <a:stretch/>
        </p:blipFill>
        <p:spPr>
          <a:xfrm>
            <a:off x="8542926" y="1359611"/>
            <a:ext cx="601074" cy="601074"/>
          </a:xfrm>
          <a:prstGeom prst="rect">
            <a:avLst/>
          </a:prstGeom>
          <a:noFill/>
          <a:ln>
            <a:noFill/>
          </a:ln>
        </p:spPr>
      </p:pic>
      <p:sp>
        <p:nvSpPr>
          <p:cNvPr id="149" name="Google Shape;149;p6"/>
          <p:cNvSpPr txBox="1"/>
          <p:nvPr/>
        </p:nvSpPr>
        <p:spPr>
          <a:xfrm>
            <a:off x="87070" y="1985884"/>
            <a:ext cx="4397860" cy="117173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0" i="0" u="none" strike="noStrike" cap="none">
                <a:solidFill>
                  <a:srgbClr val="000000"/>
                </a:solidFill>
                <a:latin typeface="Calibri"/>
                <a:ea typeface="Calibri"/>
                <a:cs typeface="Calibri"/>
                <a:sym typeface="Calibri"/>
              </a:rPr>
              <a:t>La famiglia di Tommaso presenta alla scuola una certificazione di DSA sulla base della Legge 170/2010. Il consiglio di classe non redige un P.D.P. e, di conseguenza, non applica le misure compensative e dispensative previste dalla legge. </a:t>
            </a:r>
            <a:endParaRPr/>
          </a:p>
        </p:txBody>
      </p:sp>
      <p:sp>
        <p:nvSpPr>
          <p:cNvPr id="150" name="Google Shape;150;p6"/>
          <p:cNvSpPr txBox="1"/>
          <p:nvPr/>
        </p:nvSpPr>
        <p:spPr>
          <a:xfrm>
            <a:off x="4782312" y="1793566"/>
            <a:ext cx="4151376"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0" i="0" u="none" strike="noStrike" cap="none" dirty="0">
                <a:solidFill>
                  <a:schemeClr val="dk1"/>
                </a:solidFill>
                <a:latin typeface="Calibri"/>
                <a:ea typeface="Calibri"/>
                <a:cs typeface="Calibri"/>
                <a:sym typeface="Calibri"/>
              </a:rPr>
              <a:t>Silvia ha una situazione familiare precaria: i genitori hanno perso il lavoro e la casa, la sorellina non sta bene e tutti vivono assieme nella casa dei nonni. Spesso salta le lezioni per badare alla sorellina e non riesce a concentrarsi né a mantenere un livello di apprendimento adeguato. I docenti, dopo un’attenta osservazione, decidono di redigere un PDP.</a:t>
            </a:r>
            <a:endParaRPr dirty="0"/>
          </a:p>
        </p:txBody>
      </p:sp>
      <p:sp>
        <p:nvSpPr>
          <p:cNvPr id="151" name="Google Shape;151;p6"/>
          <p:cNvSpPr txBox="1"/>
          <p:nvPr/>
        </p:nvSpPr>
        <p:spPr>
          <a:xfrm>
            <a:off x="4528465" y="3400269"/>
            <a:ext cx="4659070"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1" i="0" u="none" strike="noStrike" cap="none" dirty="0">
                <a:solidFill>
                  <a:schemeClr val="tx1"/>
                </a:solidFill>
                <a:latin typeface="Calibri"/>
                <a:ea typeface="Calibri"/>
                <a:cs typeface="Calibri"/>
                <a:sym typeface="Calibri"/>
              </a:rPr>
              <a:t>SITUAZIONE CORRETTA. I DOCENTI, NELLA LORO LIBERTÀ DI INSEGNAMENTO E ALL’INTERNO DELL’AUTONOMIA SCOLASTICA, DOPO UN’ATTENTA OSSERVAZIONE, HANNO DECISO DI REDIGERE UN PDP E ATTIVARE LE CONSEGUENTI MISURE.</a:t>
            </a:r>
            <a:endParaRPr dirty="0">
              <a:solidFill>
                <a:schemeClr val="tx1"/>
              </a:solidFill>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7"/>
          <p:cNvSpPr txBox="1">
            <a:spLocks noGrp="1"/>
          </p:cNvSpPr>
          <p:nvPr>
            <p:ph type="title"/>
          </p:nvPr>
        </p:nvSpPr>
        <p:spPr>
          <a:xfrm>
            <a:off x="545450" y="360000"/>
            <a:ext cx="5574600" cy="7128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3400"/>
              <a:buNone/>
            </a:pPr>
            <a:r>
              <a:rPr lang="it-IT"/>
              <a:t>VALUTAZIONE</a:t>
            </a:r>
            <a:endParaRPr/>
          </a:p>
        </p:txBody>
      </p:sp>
      <p:sp>
        <p:nvSpPr>
          <p:cNvPr id="157" name="Google Shape;157;p7"/>
          <p:cNvSpPr txBox="1">
            <a:spLocks noGrp="1"/>
          </p:cNvSpPr>
          <p:nvPr>
            <p:ph type="subTitle" idx="1"/>
          </p:nvPr>
        </p:nvSpPr>
        <p:spPr>
          <a:xfrm>
            <a:off x="545450" y="1908173"/>
            <a:ext cx="2694600" cy="2031600"/>
          </a:xfrm>
          <a:prstGeom prst="rect">
            <a:avLst/>
          </a:prstGeom>
          <a:noFill/>
          <a:ln>
            <a:noFill/>
          </a:ln>
        </p:spPr>
        <p:txBody>
          <a:bodyPr spcFirstLastPara="1" wrap="square" lIns="0" tIns="0" rIns="0" bIns="0" anchor="t" anchorCtr="0">
            <a:noAutofit/>
          </a:bodyPr>
          <a:lstStyle/>
          <a:p>
            <a:pPr marL="285750" lvl="0" indent="-285750" algn="l" rtl="0">
              <a:lnSpc>
                <a:spcPct val="115000"/>
              </a:lnSpc>
              <a:spcBef>
                <a:spcPts val="0"/>
              </a:spcBef>
              <a:spcAft>
                <a:spcPts val="0"/>
              </a:spcAft>
              <a:buSzPts val="1600"/>
              <a:buFont typeface="Arial"/>
              <a:buChar char="•"/>
            </a:pPr>
            <a:r>
              <a:rPr lang="it-IT" sz="1400">
                <a:latin typeface="Calibri"/>
                <a:ea typeface="Calibri"/>
                <a:cs typeface="Calibri"/>
                <a:sym typeface="Calibri"/>
              </a:rPr>
              <a:t>D.P.R. 122/09</a:t>
            </a:r>
            <a:endParaRPr/>
          </a:p>
          <a:p>
            <a:pPr marL="285750" lvl="0" indent="-184150" algn="l" rtl="0">
              <a:lnSpc>
                <a:spcPct val="115000"/>
              </a:lnSpc>
              <a:spcBef>
                <a:spcPts val="0"/>
              </a:spcBef>
              <a:spcAft>
                <a:spcPts val="0"/>
              </a:spcAft>
              <a:buSzPts val="1600"/>
              <a:buFont typeface="Arial"/>
              <a:buNone/>
            </a:pPr>
            <a:endParaRPr sz="1400">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latin typeface="Calibri"/>
                <a:ea typeface="Calibri"/>
                <a:cs typeface="Calibri"/>
                <a:sym typeface="Calibri"/>
              </a:rPr>
              <a:t>D.M. 5669/2011</a:t>
            </a:r>
            <a:endParaRPr/>
          </a:p>
          <a:p>
            <a:pPr marL="285750" lvl="0" indent="-184150" algn="l" rtl="0">
              <a:lnSpc>
                <a:spcPct val="115000"/>
              </a:lnSpc>
              <a:spcBef>
                <a:spcPts val="0"/>
              </a:spcBef>
              <a:spcAft>
                <a:spcPts val="0"/>
              </a:spcAft>
              <a:buSzPts val="1600"/>
              <a:buFont typeface="Arial"/>
              <a:buNone/>
            </a:pPr>
            <a:endParaRPr sz="1400">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latin typeface="Calibri"/>
                <a:ea typeface="Calibri"/>
                <a:cs typeface="Calibri"/>
                <a:sym typeface="Calibri"/>
              </a:rPr>
              <a:t>Nota Ministeriale 2563/13</a:t>
            </a:r>
            <a:endParaRPr/>
          </a:p>
          <a:p>
            <a:pPr marL="285750" lvl="0" indent="-184150" algn="l" rtl="0">
              <a:lnSpc>
                <a:spcPct val="115000"/>
              </a:lnSpc>
              <a:spcBef>
                <a:spcPts val="0"/>
              </a:spcBef>
              <a:spcAft>
                <a:spcPts val="0"/>
              </a:spcAft>
              <a:buSzPts val="1600"/>
              <a:buFont typeface="Arial"/>
              <a:buNone/>
            </a:pPr>
            <a:endParaRPr sz="1400">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latin typeface="Calibri"/>
                <a:ea typeface="Calibri"/>
                <a:cs typeface="Calibri"/>
                <a:sym typeface="Calibri"/>
              </a:rPr>
              <a:t>D. LGS. 62/17 </a:t>
            </a:r>
            <a:endParaRPr/>
          </a:p>
          <a:p>
            <a:pPr marL="285750" lvl="0" indent="-184150" algn="l" rtl="0">
              <a:lnSpc>
                <a:spcPct val="115000"/>
              </a:lnSpc>
              <a:spcBef>
                <a:spcPts val="0"/>
              </a:spcBef>
              <a:spcAft>
                <a:spcPts val="0"/>
              </a:spcAft>
              <a:buSzPts val="1600"/>
              <a:buFont typeface="Arial"/>
              <a:buNone/>
            </a:pPr>
            <a:endParaRPr sz="1400">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latin typeface="Calibri"/>
                <a:ea typeface="Calibri"/>
                <a:cs typeface="Calibri"/>
                <a:sym typeface="Calibri"/>
              </a:rPr>
              <a:t>Nota Ministeriale 562/19</a:t>
            </a:r>
            <a:endParaRPr/>
          </a:p>
          <a:p>
            <a:pPr marL="0" lvl="0" indent="0" algn="l" rtl="0">
              <a:lnSpc>
                <a:spcPct val="115000"/>
              </a:lnSpc>
              <a:spcBef>
                <a:spcPts val="0"/>
              </a:spcBef>
              <a:spcAft>
                <a:spcPts val="0"/>
              </a:spcAft>
              <a:buSzPts val="1600"/>
              <a:buNone/>
            </a:pPr>
            <a:endParaRPr sz="1400">
              <a:latin typeface="Calibri"/>
              <a:ea typeface="Calibri"/>
              <a:cs typeface="Calibri"/>
              <a:sym typeface="Calibri"/>
            </a:endParaRPr>
          </a:p>
        </p:txBody>
      </p:sp>
      <p:sp>
        <p:nvSpPr>
          <p:cNvPr id="158" name="Google Shape;158;p7"/>
          <p:cNvSpPr txBox="1">
            <a:spLocks noGrp="1"/>
          </p:cNvSpPr>
          <p:nvPr>
            <p:ph type="subTitle" idx="2"/>
          </p:nvPr>
        </p:nvSpPr>
        <p:spPr>
          <a:xfrm>
            <a:off x="545450" y="1415993"/>
            <a:ext cx="3204554" cy="316281"/>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600"/>
              <a:buNone/>
            </a:pPr>
            <a:r>
              <a:rPr lang="it-IT"/>
              <a:t>NORMATIVA DI RIFERIMENTO</a:t>
            </a:r>
            <a:endParaRPr/>
          </a:p>
        </p:txBody>
      </p:sp>
      <p:sp>
        <p:nvSpPr>
          <p:cNvPr id="159" name="Google Shape;159;p7"/>
          <p:cNvSpPr txBox="1"/>
          <p:nvPr/>
        </p:nvSpPr>
        <p:spPr>
          <a:xfrm>
            <a:off x="3991708" y="1908173"/>
            <a:ext cx="1912244" cy="181588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400"/>
              <a:buFont typeface="Arial"/>
              <a:buChar char="•"/>
            </a:pPr>
            <a:r>
              <a:rPr lang="it-IT" sz="1400" b="0" i="0" u="none" strike="noStrike" cap="none">
                <a:solidFill>
                  <a:schemeClr val="lt1"/>
                </a:solidFill>
                <a:latin typeface="Calibri"/>
                <a:ea typeface="Calibri"/>
                <a:cs typeface="Calibri"/>
                <a:sym typeface="Calibri"/>
              </a:rPr>
              <a:t>D.L. 182/2020</a:t>
            </a:r>
            <a:endParaRPr/>
          </a:p>
          <a:p>
            <a:pPr marL="285750" marR="0" lvl="0" indent="-19685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400"/>
              <a:buFont typeface="Arial"/>
              <a:buChar char="•"/>
            </a:pPr>
            <a:r>
              <a:rPr lang="it-IT" sz="1400" b="0" i="0" u="none" strike="noStrike" cap="none">
                <a:solidFill>
                  <a:schemeClr val="lt1"/>
                </a:solidFill>
                <a:latin typeface="Calibri"/>
                <a:ea typeface="Calibri"/>
                <a:cs typeface="Calibri"/>
                <a:sym typeface="Calibri"/>
              </a:rPr>
              <a:t>D.L. 153/2023</a:t>
            </a:r>
            <a:endParaRPr/>
          </a:p>
          <a:p>
            <a:pPr marL="285750" marR="0" lvl="0" indent="-19685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400"/>
              <a:buFont typeface="Arial"/>
              <a:buChar char="•"/>
            </a:pPr>
            <a:r>
              <a:rPr lang="it-IT" sz="1400" b="0" i="0" u="none" strike="noStrike" cap="none">
                <a:solidFill>
                  <a:schemeClr val="lt1"/>
                </a:solidFill>
                <a:latin typeface="Calibri"/>
                <a:ea typeface="Calibri"/>
                <a:cs typeface="Calibri"/>
                <a:sym typeface="Calibri"/>
              </a:rPr>
              <a:t>O.M. 64/22</a:t>
            </a:r>
            <a:endParaRPr/>
          </a:p>
          <a:p>
            <a:pPr marL="285750" marR="0" lvl="0" indent="-19685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400"/>
              <a:buFont typeface="Arial"/>
              <a:buChar char="•"/>
            </a:pPr>
            <a:r>
              <a:rPr lang="it-IT" sz="1400" b="0" i="0" u="none" strike="noStrike" cap="none">
                <a:solidFill>
                  <a:schemeClr val="lt1"/>
                </a:solidFill>
                <a:latin typeface="Calibri"/>
                <a:ea typeface="Calibri"/>
                <a:cs typeface="Calibri"/>
                <a:sym typeface="Calibri"/>
              </a:rPr>
              <a:t>O.M. 65/22</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8"/>
          <p:cNvSpPr txBox="1">
            <a:spLocks noGrp="1"/>
          </p:cNvSpPr>
          <p:nvPr>
            <p:ph type="title"/>
          </p:nvPr>
        </p:nvSpPr>
        <p:spPr>
          <a:xfrm>
            <a:off x="165600" y="109217"/>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dirty="0"/>
              <a:t>COSA VIENE DETTO? (DISABILITÀ)</a:t>
            </a:r>
            <a:endParaRPr dirty="0"/>
          </a:p>
        </p:txBody>
      </p:sp>
      <p:pic>
        <p:nvPicPr>
          <p:cNvPr id="165" name="Google Shape;165;p8" descr="Punto interrogativo con riempimento a tinta unita"/>
          <p:cNvPicPr preferRelativeResize="0"/>
          <p:nvPr/>
        </p:nvPicPr>
        <p:blipFill rotWithShape="1">
          <a:blip r:embed="rId4">
            <a:alphaModFix/>
          </a:blip>
          <a:srcRect/>
          <a:stretch/>
        </p:blipFill>
        <p:spPr>
          <a:xfrm>
            <a:off x="8229600" y="-53908"/>
            <a:ext cx="914400" cy="914400"/>
          </a:xfrm>
          <a:prstGeom prst="rect">
            <a:avLst/>
          </a:prstGeom>
          <a:noFill/>
          <a:ln>
            <a:noFill/>
          </a:ln>
        </p:spPr>
      </p:pic>
      <p:sp>
        <p:nvSpPr>
          <p:cNvPr id="166" name="Google Shape;166;p8"/>
          <p:cNvSpPr txBox="1"/>
          <p:nvPr/>
        </p:nvSpPr>
        <p:spPr>
          <a:xfrm>
            <a:off x="216184" y="1015856"/>
            <a:ext cx="7015049" cy="101566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dirty="0">
                <a:solidFill>
                  <a:srgbClr val="212529"/>
                </a:solidFill>
                <a:latin typeface="Calibri"/>
                <a:ea typeface="Calibri"/>
                <a:cs typeface="Calibri"/>
                <a:sym typeface="Calibri"/>
              </a:rPr>
              <a:t>La valutazione degli alunni con disabilità certificata nelle forme e con le modalità previste dalle disposizioni in vigore è riferita al comportamento, alle discipline e alle attività svolte sulla base del piano educativo individualizzato previsto dall’articolo 314, comma 4, del testo unico di cui al decreto legislativo n. 297 del 1994, ed è espressa con voto in decimi </a:t>
            </a:r>
            <a:r>
              <a:rPr lang="it-IT" sz="1200" b="1" i="0" u="none" strike="noStrike" cap="none" dirty="0">
                <a:solidFill>
                  <a:srgbClr val="212529"/>
                </a:solidFill>
                <a:latin typeface="Calibri"/>
                <a:ea typeface="Calibri"/>
                <a:cs typeface="Calibri"/>
                <a:sym typeface="Calibri"/>
              </a:rPr>
              <a:t>secondo le modalità e condizioni indicate nei precedenti articoli. </a:t>
            </a:r>
            <a:r>
              <a:rPr lang="it-IT" sz="1200" b="0" i="0" u="none" strike="noStrike" cap="none" dirty="0">
                <a:solidFill>
                  <a:srgbClr val="212529"/>
                </a:solidFill>
                <a:latin typeface="Calibri"/>
                <a:ea typeface="Calibri"/>
                <a:cs typeface="Calibri"/>
                <a:sym typeface="Calibri"/>
              </a:rPr>
              <a:t>[ossia come tutti gli altri]</a:t>
            </a:r>
            <a:endParaRPr sz="1200" b="0" i="0" u="none" strike="noStrike" cap="none" dirty="0">
              <a:solidFill>
                <a:srgbClr val="000000"/>
              </a:solidFill>
              <a:latin typeface="Calibri"/>
              <a:ea typeface="Calibri"/>
              <a:cs typeface="Calibri"/>
              <a:sym typeface="Calibri"/>
            </a:endParaRPr>
          </a:p>
        </p:txBody>
      </p:sp>
      <p:sp>
        <p:nvSpPr>
          <p:cNvPr id="167" name="Google Shape;167;p8"/>
          <p:cNvSpPr txBox="1"/>
          <p:nvPr/>
        </p:nvSpPr>
        <p:spPr>
          <a:xfrm>
            <a:off x="4528039" y="2156251"/>
            <a:ext cx="4312475"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 L'ammissione alla classe successiva e all'esame di Stato conclusivo del primo ciclo di istruzione avviene secondo quanto disposto dal presente decreto, tenendo a riferimento il piano educativo individualizzato. </a:t>
            </a:r>
            <a:endParaRPr dirty="0"/>
          </a:p>
        </p:txBody>
      </p:sp>
      <p:sp>
        <p:nvSpPr>
          <p:cNvPr id="168" name="Google Shape;168;p8"/>
          <p:cNvSpPr txBox="1"/>
          <p:nvPr/>
        </p:nvSpPr>
        <p:spPr>
          <a:xfrm>
            <a:off x="216184" y="3325907"/>
            <a:ext cx="6830412" cy="12002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Tenuto conto degli obiettivi didattici e dei criteri di valutazione stabiliti per ogni disciplina, anche nel caso in cui fossero gli stessi stabiliti per la classe, le personalizzazioni da mettere in atto per la somministrazione e lo svolgimento delle prove di verifica sono indicate con chiarezza al fine di assicurarsi che la verifica avvenga secondo modalità efficaci ed eque. È importante garantire l’accessibilità e la fruibilità delle verifiche, specie se prevedono attività legate alla letto-scrittura, aspetto che rientra nella progettazione del contesto inclusivo. </a:t>
            </a:r>
            <a:endParaRPr dirty="0"/>
          </a:p>
        </p:txBody>
      </p:sp>
      <p:sp>
        <p:nvSpPr>
          <p:cNvPr id="169" name="Google Shape;169;p8"/>
          <p:cNvSpPr txBox="1"/>
          <p:nvPr/>
        </p:nvSpPr>
        <p:spPr>
          <a:xfrm>
            <a:off x="216184" y="1988419"/>
            <a:ext cx="5919647"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dirty="0">
                <a:solidFill>
                  <a:srgbClr val="000000"/>
                </a:solidFill>
                <a:latin typeface="Calibri"/>
                <a:ea typeface="Calibri"/>
                <a:cs typeface="Calibri"/>
                <a:sym typeface="Calibri"/>
              </a:rPr>
              <a:t>D.P.R. 122/09</a:t>
            </a:r>
            <a:endParaRPr dirty="0"/>
          </a:p>
        </p:txBody>
      </p:sp>
      <p:sp>
        <p:nvSpPr>
          <p:cNvPr id="170" name="Google Shape;170;p8"/>
          <p:cNvSpPr txBox="1"/>
          <p:nvPr/>
        </p:nvSpPr>
        <p:spPr>
          <a:xfrm>
            <a:off x="216184" y="4450380"/>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dirty="0">
                <a:solidFill>
                  <a:srgbClr val="000000"/>
                </a:solidFill>
                <a:latin typeface="Calibri"/>
                <a:ea typeface="Calibri"/>
                <a:cs typeface="Calibri"/>
                <a:sym typeface="Calibri"/>
              </a:rPr>
              <a:t>Linee guida al D.L. 153/2023  </a:t>
            </a:r>
            <a:endParaRPr dirty="0"/>
          </a:p>
        </p:txBody>
      </p:sp>
      <p:sp>
        <p:nvSpPr>
          <p:cNvPr id="171" name="Google Shape;171;p8"/>
          <p:cNvSpPr txBox="1"/>
          <p:nvPr/>
        </p:nvSpPr>
        <p:spPr>
          <a:xfrm>
            <a:off x="4572000" y="2931772"/>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D.LGS. 62/17</a:t>
            </a:r>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9"/>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sz="2200"/>
              <a:t>SCENARI ALTERNATIVI – VALUTAZIONE STUDENTI CON DISABILITÀ</a:t>
            </a:r>
            <a:endParaRPr/>
          </a:p>
        </p:txBody>
      </p:sp>
      <p:sp>
        <p:nvSpPr>
          <p:cNvPr id="177" name="Google Shape;177;p9"/>
          <p:cNvSpPr/>
          <p:nvPr/>
        </p:nvSpPr>
        <p:spPr>
          <a:xfrm>
            <a:off x="0" y="1433146"/>
            <a:ext cx="4572000" cy="3138854"/>
          </a:xfrm>
          <a:prstGeom prst="rect">
            <a:avLst/>
          </a:prstGeom>
          <a:solidFill>
            <a:srgbClr val="EDCF6D"/>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r>
              <a:rPr lang="it-IT" sz="1200" b="1" i="0" u="none" strike="noStrike" cap="none" dirty="0">
                <a:solidFill>
                  <a:schemeClr val="tx1"/>
                </a:solidFill>
                <a:latin typeface="Calibri"/>
                <a:ea typeface="Calibri"/>
                <a:cs typeface="Calibri"/>
                <a:sym typeface="Calibri"/>
              </a:rPr>
              <a:t>LA VALUTAZIONE DEGLI STUDENTI CON PEI DEVE ESSERE TARATA SUGLI OBIETTIVI INSERITI NEL DOCUMENTO. SE GLI OBIETTIVI INSERITI NEL DOCUMENTO VENGONO RAGGIUNTI ALLORA ANCHE LA VALUTAZIONE DEVE TENERNE CONTO. È ERRATO FARE UNA COMPARAZIONE CON GLI OBIETTIVI DELLA CLASSE.</a:t>
            </a:r>
            <a:endParaRPr dirty="0">
              <a:solidFill>
                <a:schemeClr val="tx1"/>
              </a:solidFill>
            </a:endParaRPr>
          </a:p>
        </p:txBody>
      </p:sp>
      <p:sp>
        <p:nvSpPr>
          <p:cNvPr id="178" name="Google Shape;178;p9"/>
          <p:cNvSpPr/>
          <p:nvPr/>
        </p:nvSpPr>
        <p:spPr>
          <a:xfrm>
            <a:off x="4572000" y="1433146"/>
            <a:ext cx="4572000" cy="3138854"/>
          </a:xfrm>
          <a:prstGeom prst="rect">
            <a:avLst/>
          </a:prstGeom>
          <a:solidFill>
            <a:srgbClr val="71CA74"/>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79" name="Google Shape;179;p9" descr="Pollice abbassato con riempimento a tinta unita"/>
          <p:cNvPicPr preferRelativeResize="0"/>
          <p:nvPr/>
        </p:nvPicPr>
        <p:blipFill rotWithShape="1">
          <a:blip r:embed="rId4">
            <a:alphaModFix/>
          </a:blip>
          <a:srcRect/>
          <a:stretch/>
        </p:blipFill>
        <p:spPr>
          <a:xfrm>
            <a:off x="0" y="1433146"/>
            <a:ext cx="601074" cy="601074"/>
          </a:xfrm>
          <a:prstGeom prst="rect">
            <a:avLst/>
          </a:prstGeom>
          <a:noFill/>
          <a:ln>
            <a:noFill/>
          </a:ln>
        </p:spPr>
      </p:pic>
      <p:pic>
        <p:nvPicPr>
          <p:cNvPr id="180" name="Google Shape;180;p9" descr="Segna Pollice su con riempimento a tinta unita"/>
          <p:cNvPicPr preferRelativeResize="0"/>
          <p:nvPr/>
        </p:nvPicPr>
        <p:blipFill rotWithShape="1">
          <a:blip r:embed="rId5">
            <a:alphaModFix/>
          </a:blip>
          <a:srcRect/>
          <a:stretch/>
        </p:blipFill>
        <p:spPr>
          <a:xfrm>
            <a:off x="8542926" y="1359611"/>
            <a:ext cx="601074" cy="601074"/>
          </a:xfrm>
          <a:prstGeom prst="rect">
            <a:avLst/>
          </a:prstGeom>
          <a:noFill/>
          <a:ln>
            <a:noFill/>
          </a:ln>
        </p:spPr>
      </p:pic>
      <p:sp>
        <p:nvSpPr>
          <p:cNvPr id="181" name="Google Shape;181;p9"/>
          <p:cNvSpPr txBox="1"/>
          <p:nvPr/>
        </p:nvSpPr>
        <p:spPr>
          <a:xfrm>
            <a:off x="198066" y="1733683"/>
            <a:ext cx="4239598" cy="144873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0" i="0" u="none" strike="noStrike" cap="none">
                <a:solidFill>
                  <a:srgbClr val="000000"/>
                </a:solidFill>
                <a:latin typeface="Calibri"/>
                <a:ea typeface="Calibri"/>
                <a:cs typeface="Calibri"/>
                <a:sym typeface="Calibri"/>
              </a:rPr>
              <a:t>Il docente di matematica prepara una prova composta da 10 esercizi dei quali i primi 6 corrispondono al raggiungimento degli obiettivi minimi. Viene detto a Marco, studente con PEI, di fare solo i primi sei esercizi. Marco li svolge tutti e come voto massimo prende 6. </a:t>
            </a:r>
            <a:endParaRPr/>
          </a:p>
        </p:txBody>
      </p:sp>
      <p:sp>
        <p:nvSpPr>
          <p:cNvPr id="182" name="Google Shape;182;p9"/>
          <p:cNvSpPr txBox="1"/>
          <p:nvPr/>
        </p:nvSpPr>
        <p:spPr>
          <a:xfrm>
            <a:off x="4572000" y="1733683"/>
            <a:ext cx="4373933" cy="144873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0" i="0" u="none" strike="noStrike" cap="none">
                <a:solidFill>
                  <a:schemeClr val="dk1"/>
                </a:solidFill>
                <a:latin typeface="Calibri"/>
                <a:ea typeface="Calibri"/>
                <a:cs typeface="Calibri"/>
                <a:sym typeface="Calibri"/>
              </a:rPr>
              <a:t>Il docente di matematica, assieme al docente di sostegno, prepara una prova concernente gli obiettivi disciplinari che sono stati inseriti nel PEI di Marco. Marco svolge l’80% della prova correttamente: la valutazione è 8. (Nel caso in cui Marco svolgesse il 50% della prova correttamente la valutazione sarebbe 5).</a:t>
            </a:r>
            <a:endParaRPr/>
          </a:p>
        </p:txBody>
      </p:sp>
      <p:sp>
        <p:nvSpPr>
          <p:cNvPr id="183" name="Google Shape;183;p9"/>
          <p:cNvSpPr txBox="1"/>
          <p:nvPr/>
        </p:nvSpPr>
        <p:spPr>
          <a:xfrm>
            <a:off x="4512532" y="3292293"/>
            <a:ext cx="4492869"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1" i="0" u="none" strike="noStrike" cap="none" dirty="0">
                <a:solidFill>
                  <a:schemeClr val="tx1"/>
                </a:solidFill>
                <a:latin typeface="Calibri"/>
                <a:ea typeface="Calibri"/>
                <a:cs typeface="Calibri"/>
                <a:sym typeface="Calibri"/>
              </a:rPr>
              <a:t>SITUAZIONE CORRETTA. LA PROVA È COSTRUITA IN MANIERA COLLABORATIVA E TARATA SUGLI OBIETTIVI DEL PEI. LA VALUTAZIONE TIENE CONTO </a:t>
            </a:r>
            <a:r>
              <a:rPr lang="it-IT" sz="1200" b="1" i="0" u="sng" strike="noStrike" cap="none" dirty="0">
                <a:solidFill>
                  <a:schemeClr val="tx1"/>
                </a:solidFill>
                <a:latin typeface="Calibri"/>
                <a:ea typeface="Calibri"/>
                <a:cs typeface="Calibri"/>
                <a:sym typeface="Calibri"/>
              </a:rPr>
              <a:t>ESCLUSIVAMENTE</a:t>
            </a:r>
            <a:r>
              <a:rPr lang="it-IT" sz="1200" b="1" i="0" u="none" strike="noStrike" cap="none" dirty="0">
                <a:solidFill>
                  <a:schemeClr val="tx1"/>
                </a:solidFill>
                <a:latin typeface="Calibri"/>
                <a:ea typeface="Calibri"/>
                <a:cs typeface="Calibri"/>
                <a:sym typeface="Calibri"/>
              </a:rPr>
              <a:t> DEL RAGGIUNGIMENTO DI TALI OBIETTIVI.</a:t>
            </a:r>
            <a:endParaRPr dirty="0">
              <a:solidFill>
                <a:schemeClr val="tx1"/>
              </a:solidFill>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0"/>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a:t>COSA VIENE DETTO? (DSA)</a:t>
            </a:r>
            <a:endParaRPr/>
          </a:p>
        </p:txBody>
      </p:sp>
      <p:pic>
        <p:nvPicPr>
          <p:cNvPr id="189" name="Google Shape;189;p10" descr="Punto interrogativo con riempimento a tinta unita"/>
          <p:cNvPicPr preferRelativeResize="0"/>
          <p:nvPr/>
        </p:nvPicPr>
        <p:blipFill rotWithShape="1">
          <a:blip r:embed="rId3">
            <a:alphaModFix/>
          </a:blip>
          <a:srcRect/>
          <a:stretch/>
        </p:blipFill>
        <p:spPr>
          <a:xfrm>
            <a:off x="8229600" y="-53908"/>
            <a:ext cx="914400" cy="914400"/>
          </a:xfrm>
          <a:prstGeom prst="rect">
            <a:avLst/>
          </a:prstGeom>
          <a:noFill/>
          <a:ln>
            <a:noFill/>
          </a:ln>
        </p:spPr>
      </p:pic>
      <p:sp>
        <p:nvSpPr>
          <p:cNvPr id="190" name="Google Shape;190;p10"/>
          <p:cNvSpPr txBox="1"/>
          <p:nvPr/>
        </p:nvSpPr>
        <p:spPr>
          <a:xfrm>
            <a:off x="-64719" y="1156534"/>
            <a:ext cx="9208719" cy="101566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a:solidFill>
                  <a:srgbClr val="212529"/>
                </a:solidFill>
                <a:latin typeface="Calibri"/>
                <a:ea typeface="Calibri"/>
                <a:cs typeface="Calibri"/>
                <a:sym typeface="Calibri"/>
              </a:rPr>
              <a:t>La valutazione scolastica, periodica e finale, degli alunni e degli studenti con DSA deve essere coerente con gli interventi pedagogico-didattici di cui ai precedenti articoli. […] Le istituzioni  scolastiche adottano modalità valutative che consentono allo studente con DSA di dimostrare effettivamente il livello raggiunto, mediante l’applicazione di misure che determinino le condizioni ottimali per l’espletamento della prestazione da valutare – relativamente ai tempi di effettuazione e alle modalità di strutturazione delle prove – riservando  particolare attenzione alla padronanza dei contenuti disciplinari, a prescindere dagli aspetti legati all’abilità deficitaria.</a:t>
            </a:r>
            <a:endParaRPr sz="1200" b="0" i="0" u="none" strike="noStrike" cap="none">
              <a:solidFill>
                <a:srgbClr val="000000"/>
              </a:solidFill>
              <a:latin typeface="Calibri"/>
              <a:ea typeface="Calibri"/>
              <a:cs typeface="Calibri"/>
              <a:sym typeface="Calibri"/>
            </a:endParaRPr>
          </a:p>
        </p:txBody>
      </p:sp>
      <p:sp>
        <p:nvSpPr>
          <p:cNvPr id="191" name="Google Shape;191;p10"/>
          <p:cNvSpPr txBox="1"/>
          <p:nvPr/>
        </p:nvSpPr>
        <p:spPr>
          <a:xfrm>
            <a:off x="-64719" y="2109786"/>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D.M. 5569/11</a:t>
            </a:r>
            <a:endParaRPr/>
          </a:p>
        </p:txBody>
      </p:sp>
      <p:sp>
        <p:nvSpPr>
          <p:cNvPr id="192" name="Google Shape;192;p10"/>
          <p:cNvSpPr txBox="1"/>
          <p:nvPr/>
        </p:nvSpPr>
        <p:spPr>
          <a:xfrm>
            <a:off x="4334607" y="2355152"/>
            <a:ext cx="4809393" cy="23083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a:solidFill>
                  <a:srgbClr val="000000"/>
                </a:solidFill>
                <a:latin typeface="Calibri"/>
                <a:ea typeface="Calibri"/>
                <a:cs typeface="Calibri"/>
                <a:sym typeface="Calibri"/>
              </a:rPr>
              <a:t>Per le alunne e gli alunni con disturbi specifici di apprendimento (DSA) certificati ai sensi della legge 8 ottobre 2010, n. 170, la valutazione degli apprendimenti, incluse l'ammissione e la partecipazione all'esame finale del primo ciclo di istruzione, sono coerenti con il piano didattico personalizzato predisposto nella scuola primaria dai docenti contitolari della classe e nella scuola secondaria di primo grado dal consiglio di classe. […] Per la valutazione delle alunne e degli alunni con DSA certificato le istituzioni scolastiche adottano modalità che consentono all'alunno di dimostrare effettivamente il livello di apprendimento conseguito, mediante l'applicazione delle misure dispensative e degli strumenti compensativi di cui alla legge 8 ottobre 2010, n. 170, indicati nel piano didattico personalizzato. </a:t>
            </a:r>
            <a:endParaRPr/>
          </a:p>
        </p:txBody>
      </p:sp>
      <p:sp>
        <p:nvSpPr>
          <p:cNvPr id="193" name="Google Shape;193;p10"/>
          <p:cNvSpPr txBox="1"/>
          <p:nvPr/>
        </p:nvSpPr>
        <p:spPr>
          <a:xfrm>
            <a:off x="4334607" y="4569432"/>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D. LGS. 62/17 </a:t>
            </a:r>
            <a:endParaRPr/>
          </a:p>
        </p:txBody>
      </p:sp>
      <p:sp>
        <p:nvSpPr>
          <p:cNvPr id="194" name="Google Shape;194;p10"/>
          <p:cNvSpPr txBox="1"/>
          <p:nvPr/>
        </p:nvSpPr>
        <p:spPr>
          <a:xfrm>
            <a:off x="-64719" y="2772105"/>
            <a:ext cx="4153142" cy="17543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a:solidFill>
                  <a:srgbClr val="000000"/>
                </a:solidFill>
                <a:latin typeface="Calibri"/>
                <a:ea typeface="Calibri"/>
                <a:cs typeface="Calibri"/>
                <a:sym typeface="Calibri"/>
              </a:rPr>
              <a:t>Per gli alunni con difficoltà specifiche di apprendimento (DSA) adeguatamente certificate, la valutazione e la verifica degli apprendimenti, comprese quelle effettuate in sede di esame conclusivo dei cicli, devono tenere conto delle specifiche situazioni soggettive di tali alunni; a tali fini, nello svolgimento dell'attività didattica e delle prove di esame, sono adottati, nell'ambito delle risorse finanziarie disponibili a legislazione vigente, gli strumenti metodologico-didattici compensativi e dispensativi ritenuti più idonei. </a:t>
            </a:r>
            <a:endParaRPr/>
          </a:p>
        </p:txBody>
      </p:sp>
      <p:sp>
        <p:nvSpPr>
          <p:cNvPr id="195" name="Google Shape;195;p10"/>
          <p:cNvSpPr txBox="1"/>
          <p:nvPr/>
        </p:nvSpPr>
        <p:spPr>
          <a:xfrm>
            <a:off x="-64719" y="4438627"/>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D.P.R. 122/09</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1"/>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sz="2400"/>
              <a:t>SCENARI ALTERNATIVI – VALUTAZIONE STUDENTI CON DSA</a:t>
            </a:r>
            <a:endParaRPr/>
          </a:p>
        </p:txBody>
      </p:sp>
      <p:sp>
        <p:nvSpPr>
          <p:cNvPr id="201" name="Google Shape;201;p11"/>
          <p:cNvSpPr/>
          <p:nvPr/>
        </p:nvSpPr>
        <p:spPr>
          <a:xfrm>
            <a:off x="0" y="1433146"/>
            <a:ext cx="4572000" cy="3138854"/>
          </a:xfrm>
          <a:prstGeom prst="rect">
            <a:avLst/>
          </a:prstGeom>
          <a:solidFill>
            <a:srgbClr val="EDCF6D"/>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02" name="Google Shape;202;p11"/>
          <p:cNvSpPr/>
          <p:nvPr/>
        </p:nvSpPr>
        <p:spPr>
          <a:xfrm>
            <a:off x="4572000" y="1433146"/>
            <a:ext cx="4572000" cy="3138854"/>
          </a:xfrm>
          <a:prstGeom prst="rect">
            <a:avLst/>
          </a:prstGeom>
          <a:solidFill>
            <a:srgbClr val="71CA74"/>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03" name="Google Shape;203;p11" descr="Pollice abbassato con riempimento a tinta unita"/>
          <p:cNvPicPr preferRelativeResize="0"/>
          <p:nvPr/>
        </p:nvPicPr>
        <p:blipFill rotWithShape="1">
          <a:blip r:embed="rId4">
            <a:alphaModFix/>
          </a:blip>
          <a:srcRect/>
          <a:stretch/>
        </p:blipFill>
        <p:spPr>
          <a:xfrm>
            <a:off x="0" y="1433146"/>
            <a:ext cx="601074" cy="601074"/>
          </a:xfrm>
          <a:prstGeom prst="rect">
            <a:avLst/>
          </a:prstGeom>
          <a:noFill/>
          <a:ln>
            <a:noFill/>
          </a:ln>
        </p:spPr>
      </p:pic>
      <p:pic>
        <p:nvPicPr>
          <p:cNvPr id="204" name="Google Shape;204;p11" descr="Segna Pollice su con riempimento a tinta unita"/>
          <p:cNvPicPr preferRelativeResize="0"/>
          <p:nvPr/>
        </p:nvPicPr>
        <p:blipFill rotWithShape="1">
          <a:blip r:embed="rId5">
            <a:alphaModFix/>
          </a:blip>
          <a:srcRect/>
          <a:stretch/>
        </p:blipFill>
        <p:spPr>
          <a:xfrm>
            <a:off x="8542926" y="1359611"/>
            <a:ext cx="601074" cy="601074"/>
          </a:xfrm>
          <a:prstGeom prst="rect">
            <a:avLst/>
          </a:prstGeom>
          <a:noFill/>
          <a:ln>
            <a:noFill/>
          </a:ln>
        </p:spPr>
      </p:pic>
      <p:sp>
        <p:nvSpPr>
          <p:cNvPr id="205" name="Google Shape;205;p11"/>
          <p:cNvSpPr txBox="1"/>
          <p:nvPr/>
        </p:nvSpPr>
        <p:spPr>
          <a:xfrm>
            <a:off x="149469" y="1588570"/>
            <a:ext cx="4273063" cy="332394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endParaRPr sz="1050" b="0" i="0" u="none" strike="noStrike" cap="none" dirty="0">
              <a:solidFill>
                <a:srgbClr val="000000"/>
              </a:solidFill>
              <a:latin typeface="Calibri"/>
              <a:ea typeface="Calibri"/>
              <a:cs typeface="Calibri"/>
              <a:sym typeface="Calibri"/>
            </a:endParaRPr>
          </a:p>
          <a:p>
            <a:pPr marL="0" marR="0" lvl="0" indent="0" algn="ctr" rtl="0">
              <a:lnSpc>
                <a:spcPct val="150000"/>
              </a:lnSpc>
              <a:spcBef>
                <a:spcPts val="0"/>
              </a:spcBef>
              <a:spcAft>
                <a:spcPts val="0"/>
              </a:spcAft>
              <a:buNone/>
            </a:pPr>
            <a:r>
              <a:rPr lang="it-IT" sz="1050" b="0" i="0" u="none" strike="noStrike" cap="none" dirty="0">
                <a:solidFill>
                  <a:srgbClr val="000000"/>
                </a:solidFill>
                <a:latin typeface="Calibri"/>
                <a:ea typeface="Calibri"/>
                <a:cs typeface="Calibri"/>
                <a:sym typeface="Calibri"/>
              </a:rPr>
              <a:t>La docente di italiano interroga Valeria e le consente di tenere con sé degli schemi in quanto strumenti compensativi utili per le sue difficoltà cognitive. Al termine della prova le assegna un voto massimo di 7 giustificandosi con il fatto che possedere degli schemi è una facilitazione e, pertanto, non è giusto ottenere voti molto alti.</a:t>
            </a:r>
            <a:endParaRPr dirty="0"/>
          </a:p>
          <a:p>
            <a:pPr marL="0" marR="0" lvl="0" indent="0" algn="ctr" rtl="0">
              <a:lnSpc>
                <a:spcPct val="150000"/>
              </a:lnSpc>
              <a:spcBef>
                <a:spcPts val="0"/>
              </a:spcBef>
              <a:spcAft>
                <a:spcPts val="0"/>
              </a:spcAft>
              <a:buNone/>
            </a:pPr>
            <a:endParaRPr lang="it-IT" sz="1050" b="1" i="0" u="none" strike="noStrike" cap="none" dirty="0">
              <a:solidFill>
                <a:schemeClr val="tx1"/>
              </a:solidFill>
              <a:latin typeface="Calibri"/>
              <a:ea typeface="Calibri"/>
              <a:cs typeface="Calibri"/>
              <a:sym typeface="Calibri"/>
            </a:endParaRPr>
          </a:p>
          <a:p>
            <a:pPr marL="0" marR="0" lvl="0" indent="0" algn="ctr" rtl="0">
              <a:lnSpc>
                <a:spcPct val="150000"/>
              </a:lnSpc>
              <a:spcBef>
                <a:spcPts val="0"/>
              </a:spcBef>
              <a:spcAft>
                <a:spcPts val="0"/>
              </a:spcAft>
              <a:buNone/>
            </a:pPr>
            <a:r>
              <a:rPr lang="it-IT" sz="1050" b="1" i="0" u="none" strike="noStrike" cap="none" dirty="0">
                <a:solidFill>
                  <a:schemeClr val="tx1"/>
                </a:solidFill>
                <a:latin typeface="Calibri"/>
                <a:ea typeface="Calibri"/>
                <a:cs typeface="Calibri"/>
                <a:sym typeface="Calibri"/>
              </a:rPr>
              <a:t>L’USO DEGLI SCHEMI, IN RELAZIONE ALLA DIAGNOSI DEGLI STUDENTI, È UN DIRITTO CHE DEV’ESSERE RISPETTATO E NON PUÒ IN ALCUN MODO INCIDERE SULLA VALUTAZIONE. OVVIAMENTE, NEL CASO IN CUI GLI SCHEMI FOSSERO TROPPO FACILITANTI, IL DOCENTE PUÒ RICHIEDERE ALLO STUDENTE DI RIFARLI (OPPURE AIUTARLO IN TALE COMPITO).</a:t>
            </a:r>
            <a:endParaRPr sz="1600" dirty="0">
              <a:solidFill>
                <a:schemeClr val="tx1"/>
              </a:solidFill>
            </a:endParaRPr>
          </a:p>
          <a:p>
            <a:pPr marL="0" marR="0" lvl="0" indent="0" algn="ctr" rtl="0">
              <a:lnSpc>
                <a:spcPct val="150000"/>
              </a:lnSpc>
              <a:spcBef>
                <a:spcPts val="0"/>
              </a:spcBef>
              <a:spcAft>
                <a:spcPts val="0"/>
              </a:spcAft>
              <a:buNone/>
            </a:pPr>
            <a:endParaRPr sz="1400" b="0" i="0" u="none" strike="noStrike" cap="none" dirty="0">
              <a:solidFill>
                <a:srgbClr val="000000"/>
              </a:solidFill>
              <a:latin typeface="Calibri"/>
              <a:ea typeface="Calibri"/>
              <a:cs typeface="Calibri"/>
              <a:sym typeface="Calibri"/>
            </a:endParaRPr>
          </a:p>
        </p:txBody>
      </p:sp>
      <p:sp>
        <p:nvSpPr>
          <p:cNvPr id="206" name="Google Shape;206;p11"/>
          <p:cNvSpPr txBox="1"/>
          <p:nvPr/>
        </p:nvSpPr>
        <p:spPr>
          <a:xfrm>
            <a:off x="4642339" y="1810996"/>
            <a:ext cx="4501661" cy="152150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050" b="0" i="0" u="none" strike="noStrike" cap="none">
                <a:solidFill>
                  <a:schemeClr val="dk1"/>
                </a:solidFill>
                <a:latin typeface="Calibri"/>
                <a:ea typeface="Calibri"/>
                <a:cs typeface="Calibri"/>
                <a:sym typeface="Calibri"/>
              </a:rPr>
              <a:t>La docente di Italiano interroga Valeria che si presenta alla prova con schemi che non stati fatti visionare precedentemente e che contengono troppe informazioni. La docente decide di riprogrammare l’interrogazione. La volta seguente Valeria, dopo aver fatto visionare gli schemi alla docente qualche giorno prima dell’interrogazione, sostiene la prova in maniera brillante. La valutazione è 9. </a:t>
            </a:r>
            <a:endParaRPr/>
          </a:p>
        </p:txBody>
      </p:sp>
      <p:sp>
        <p:nvSpPr>
          <p:cNvPr id="207" name="Google Shape;207;p11"/>
          <p:cNvSpPr txBox="1"/>
          <p:nvPr/>
        </p:nvSpPr>
        <p:spPr>
          <a:xfrm>
            <a:off x="4572000" y="3366386"/>
            <a:ext cx="4501661"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100" b="1" i="0" u="none" strike="noStrike" cap="none" dirty="0">
                <a:solidFill>
                  <a:schemeClr val="tx1"/>
                </a:solidFill>
                <a:latin typeface="Calibri"/>
                <a:ea typeface="Calibri"/>
                <a:cs typeface="Calibri"/>
                <a:sym typeface="Calibri"/>
              </a:rPr>
              <a:t>SITUAZIONE CORRETTA. GLI SCHEMI NON DEVONO ESSERE UNA SOSTITUZIONE DELLO STUDIO E DEVONO ESSERE FATTI VISIONARE PRECEDENTEMENTE AL DOCENTE. SE LA STUDENTESSA SVOLGE UNA PRESTAZIONE POSITIVA È GIUSTO CHE ANCHE LA VALUTAZIONE SIA TALE.</a:t>
            </a:r>
            <a:endParaRPr dirty="0">
              <a:solidFill>
                <a:schemeClr val="tx1"/>
              </a:solidFill>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2"/>
          <p:cNvSpPr txBox="1">
            <a:spLocks noGrp="1"/>
          </p:cNvSpPr>
          <p:nvPr>
            <p:ph type="title"/>
          </p:nvPr>
        </p:nvSpPr>
        <p:spPr>
          <a:xfrm>
            <a:off x="368833" y="123092"/>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dirty="0"/>
              <a:t>COSA VIENE DETTO? (BES)</a:t>
            </a:r>
            <a:endParaRPr dirty="0"/>
          </a:p>
        </p:txBody>
      </p:sp>
      <p:pic>
        <p:nvPicPr>
          <p:cNvPr id="213" name="Google Shape;213;p12" descr="Punto interrogativo con riempimento a tinta unita"/>
          <p:cNvPicPr preferRelativeResize="0"/>
          <p:nvPr/>
        </p:nvPicPr>
        <p:blipFill rotWithShape="1">
          <a:blip r:embed="rId4">
            <a:alphaModFix/>
          </a:blip>
          <a:srcRect/>
          <a:stretch/>
        </p:blipFill>
        <p:spPr>
          <a:xfrm>
            <a:off x="8229600" y="-53908"/>
            <a:ext cx="914400" cy="914400"/>
          </a:xfrm>
          <a:prstGeom prst="rect">
            <a:avLst/>
          </a:prstGeom>
          <a:noFill/>
          <a:ln>
            <a:noFill/>
          </a:ln>
        </p:spPr>
      </p:pic>
      <p:sp>
        <p:nvSpPr>
          <p:cNvPr id="214" name="Google Shape;214;p12"/>
          <p:cNvSpPr txBox="1"/>
          <p:nvPr/>
        </p:nvSpPr>
        <p:spPr>
          <a:xfrm>
            <a:off x="322729" y="860492"/>
            <a:ext cx="7315800" cy="2308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Tali disposizioni mirano ad assicurare agli alunni con bisogni educativi speciali, bisogni che possono assumere anche forma transitoria, gli adeguati strumenti di supporto indispensabili per la loro partecipazione alla vita scolastica su un piano di uguaglianza con gli altri compagni e compagne di classe. In questa prospettiva, il Piano Didattico Personalizzato non deve essere un semplice adempimento burocratico, ma uno strumento condiviso per consentire ad un alunno di dialogare e di cooperare con il gruppo classe, </a:t>
            </a:r>
            <a:r>
              <a:rPr lang="it-IT" sz="1200" dirty="0">
                <a:latin typeface="Calibri"/>
                <a:ea typeface="Calibri"/>
                <a:cs typeface="Calibri"/>
                <a:sym typeface="Calibri"/>
              </a:rPr>
              <a:t>nell'ottica</a:t>
            </a:r>
            <a:r>
              <a:rPr lang="it-IT" sz="1200" b="0" i="0" u="none" strike="noStrike" cap="none" dirty="0">
                <a:solidFill>
                  <a:srgbClr val="000000"/>
                </a:solidFill>
                <a:latin typeface="Calibri"/>
                <a:ea typeface="Calibri"/>
                <a:cs typeface="Calibri"/>
                <a:sym typeface="Calibri"/>
              </a:rPr>
              <a:t> della progettazione inclusiva di classe, della corresponsabilità educativa di ogni componente scolastica, per il raggiungimento degli obiettivi previsti secondo il ritmo e lo stile di apprendimento di ciascuno. Esistono, infatti, caratteristiche personali, collegate' all'esperienza vissuta e a condizioni di salute, anche di natura transitoria, che necessitano di tutela, di "cura educativa", che si esplicita nel Piano Didattico Personalizzato. Esso ha, pertanto, la funzione, anche con riferimento agli alunni con bisogni educativi speciali, di dichiarare e di sistematizzare gli interventi educativi e didattici, di coinvolgere attivamente la famiglia, nonché di garantire la verifica e il monitoraggio degli obiettivi raggiunti. </a:t>
            </a:r>
            <a:endParaRPr dirty="0"/>
          </a:p>
        </p:txBody>
      </p:sp>
      <p:sp>
        <p:nvSpPr>
          <p:cNvPr id="215" name="Google Shape;215;p12"/>
          <p:cNvSpPr txBox="1"/>
          <p:nvPr/>
        </p:nvSpPr>
        <p:spPr>
          <a:xfrm>
            <a:off x="3008168" y="3168816"/>
            <a:ext cx="5889943"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dirty="0">
                <a:solidFill>
                  <a:schemeClr val="dk1"/>
                </a:solidFill>
                <a:latin typeface="Calibri"/>
                <a:ea typeface="Calibri"/>
                <a:cs typeface="Calibri"/>
                <a:sym typeface="Calibri"/>
              </a:rPr>
              <a:t>È opportuno ribadire che, in ogni caso, tutte queste iniziative hanno lo scopo di offrire maggiori opportunità formative attraverso la flessibilità dei percorsi, non certo di abbassare i livelli di apprendimento. Il Piano Didattico Personalizzato va quindi inteso come uno strumento in più per curvare la metodologia alle esigenze dell’alunno, o meglio alla sua persona, rimettendo alla esclusiva discrezionalità dei docenti la decisione in ordine alle scelte didattiche, ai percorsi da seguire ed alle modalità di valutazione.</a:t>
            </a:r>
            <a:endParaRPr sz="1200" b="0" i="0" u="none" strike="noStrike" cap="none" dirty="0">
              <a:solidFill>
                <a:schemeClr val="dk1"/>
              </a:solidFill>
              <a:latin typeface="Calibri"/>
              <a:ea typeface="Calibri"/>
              <a:cs typeface="Calibri"/>
              <a:sym typeface="Calibri"/>
            </a:endParaRPr>
          </a:p>
        </p:txBody>
      </p:sp>
      <p:sp>
        <p:nvSpPr>
          <p:cNvPr id="216" name="Google Shape;216;p12"/>
          <p:cNvSpPr txBox="1"/>
          <p:nvPr/>
        </p:nvSpPr>
        <p:spPr>
          <a:xfrm>
            <a:off x="322729" y="3137232"/>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Nota Ministeriale 562/19</a:t>
            </a:r>
            <a:endParaRPr/>
          </a:p>
        </p:txBody>
      </p:sp>
      <p:sp>
        <p:nvSpPr>
          <p:cNvPr id="217" name="Google Shape;217;p12"/>
          <p:cNvSpPr txBox="1"/>
          <p:nvPr/>
        </p:nvSpPr>
        <p:spPr>
          <a:xfrm>
            <a:off x="3008168" y="4369145"/>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Nota Ministeriale 2563/13</a:t>
            </a:r>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3"/>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sz="2400"/>
              <a:t>SCENARI ALTERNATIVI – VALUTAZIONE STUDENTI CON BES</a:t>
            </a:r>
            <a:endParaRPr/>
          </a:p>
        </p:txBody>
      </p:sp>
      <p:sp>
        <p:nvSpPr>
          <p:cNvPr id="223" name="Google Shape;223;p13"/>
          <p:cNvSpPr/>
          <p:nvPr/>
        </p:nvSpPr>
        <p:spPr>
          <a:xfrm>
            <a:off x="0" y="1433146"/>
            <a:ext cx="4572000" cy="3138854"/>
          </a:xfrm>
          <a:prstGeom prst="rect">
            <a:avLst/>
          </a:prstGeom>
          <a:solidFill>
            <a:srgbClr val="EDCF6D"/>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400" b="0"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r>
              <a:rPr lang="it-IT" sz="1200" b="1" i="0" u="none" strike="noStrike" cap="none" dirty="0">
                <a:solidFill>
                  <a:schemeClr val="tx1"/>
                </a:solidFill>
                <a:latin typeface="Calibri"/>
                <a:ea typeface="Calibri"/>
                <a:cs typeface="Calibri"/>
                <a:sym typeface="Calibri"/>
              </a:rPr>
              <a:t>LA VALUTAZIONE DEGLI STUDENTI CON BES NON PUÒ NON TENER CONTO DI CIÒ CHE È STATO INSERITO NEL PDP. IN TAL CASO SAREBBE STATO MEGLIO CHE LA DOCENTE ANNULLASSE LA PROVA E LA RIFACESSE FARE AD ALBERTO IN UN SECONDO MOMENTO.</a:t>
            </a:r>
            <a:endParaRPr dirty="0">
              <a:solidFill>
                <a:schemeClr val="tx1"/>
              </a:solidFill>
            </a:endParaRPr>
          </a:p>
        </p:txBody>
      </p:sp>
      <p:sp>
        <p:nvSpPr>
          <p:cNvPr id="224" name="Google Shape;224;p13"/>
          <p:cNvSpPr/>
          <p:nvPr/>
        </p:nvSpPr>
        <p:spPr>
          <a:xfrm>
            <a:off x="4572000" y="1433146"/>
            <a:ext cx="4572000" cy="3138854"/>
          </a:xfrm>
          <a:prstGeom prst="rect">
            <a:avLst/>
          </a:prstGeom>
          <a:solidFill>
            <a:srgbClr val="71CA74"/>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25" name="Google Shape;225;p13" descr="Pollice abbassato con riempimento a tinta unita"/>
          <p:cNvPicPr preferRelativeResize="0"/>
          <p:nvPr/>
        </p:nvPicPr>
        <p:blipFill rotWithShape="1">
          <a:blip r:embed="rId4">
            <a:alphaModFix/>
          </a:blip>
          <a:srcRect/>
          <a:stretch/>
        </p:blipFill>
        <p:spPr>
          <a:xfrm>
            <a:off x="0" y="1433146"/>
            <a:ext cx="601074" cy="601074"/>
          </a:xfrm>
          <a:prstGeom prst="rect">
            <a:avLst/>
          </a:prstGeom>
          <a:noFill/>
          <a:ln>
            <a:noFill/>
          </a:ln>
        </p:spPr>
      </p:pic>
      <p:pic>
        <p:nvPicPr>
          <p:cNvPr id="226" name="Google Shape;226;p13" descr="Segna Pollice su con riempimento a tinta unita"/>
          <p:cNvPicPr preferRelativeResize="0"/>
          <p:nvPr/>
        </p:nvPicPr>
        <p:blipFill rotWithShape="1">
          <a:blip r:embed="rId5">
            <a:alphaModFix/>
          </a:blip>
          <a:srcRect/>
          <a:stretch/>
        </p:blipFill>
        <p:spPr>
          <a:xfrm>
            <a:off x="8542926" y="1359611"/>
            <a:ext cx="601074" cy="601074"/>
          </a:xfrm>
          <a:prstGeom prst="rect">
            <a:avLst/>
          </a:prstGeom>
          <a:noFill/>
          <a:ln>
            <a:noFill/>
          </a:ln>
        </p:spPr>
      </p:pic>
      <p:sp>
        <p:nvSpPr>
          <p:cNvPr id="227" name="Google Shape;227;p13"/>
          <p:cNvSpPr txBox="1"/>
          <p:nvPr/>
        </p:nvSpPr>
        <p:spPr>
          <a:xfrm>
            <a:off x="87070" y="1903906"/>
            <a:ext cx="4397860" cy="133568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100" b="0" i="0" u="none" strike="noStrike" cap="none">
                <a:solidFill>
                  <a:srgbClr val="000000"/>
                </a:solidFill>
                <a:latin typeface="Calibri"/>
                <a:ea typeface="Calibri"/>
                <a:cs typeface="Calibri"/>
                <a:sym typeface="Calibri"/>
              </a:rPr>
              <a:t>Alberto ha perso da poco il padre e sta vivendo un periodo caratterizzato da stress e tristezza costante. Il C.D.C. redige un P.D.P. con misure compensative e dispensative nel quale viene messa in luce la necessità di tener conto del suo umore durante le prove. Nella verifica di Francese, scoppia a piangere e consegna il foglio in bianco. La valutazione è 2.</a:t>
            </a:r>
            <a:endParaRPr/>
          </a:p>
        </p:txBody>
      </p:sp>
      <p:sp>
        <p:nvSpPr>
          <p:cNvPr id="228" name="Google Shape;228;p13"/>
          <p:cNvSpPr txBox="1"/>
          <p:nvPr/>
        </p:nvSpPr>
        <p:spPr>
          <a:xfrm>
            <a:off x="4572000" y="1839620"/>
            <a:ext cx="4572000" cy="122264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000" b="0" i="0" u="none" strike="noStrike" cap="none" dirty="0">
                <a:solidFill>
                  <a:schemeClr val="dk1"/>
                </a:solidFill>
                <a:latin typeface="Calibri"/>
                <a:ea typeface="Calibri"/>
                <a:cs typeface="Calibri"/>
                <a:sym typeface="Calibri"/>
              </a:rPr>
              <a:t>Alberto ha perso il padre e sta vivendo un periodo caratterizzato da stress e tristezza costante. Il C.D.C. redige un P.D.P. con misure compensative e dispensative. Alberto non si presenta mai alle prove programmate e accumula notevoli assenze. Dopo vari contatti con la famiglia e proposto diverse soluzione che non hanno ottenuto esiti positivi, il C.D.C. decide di non ammettere Alberto alla classe successiva.</a:t>
            </a:r>
            <a:endParaRPr dirty="0"/>
          </a:p>
        </p:txBody>
      </p:sp>
      <p:sp>
        <p:nvSpPr>
          <p:cNvPr id="229" name="Google Shape;229;p13"/>
          <p:cNvSpPr txBox="1"/>
          <p:nvPr/>
        </p:nvSpPr>
        <p:spPr>
          <a:xfrm>
            <a:off x="4572000" y="3062262"/>
            <a:ext cx="4572000" cy="161578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100" b="1" i="0" u="none" strike="noStrike" cap="none" dirty="0">
                <a:solidFill>
                  <a:schemeClr val="tx1"/>
                </a:solidFill>
                <a:latin typeface="Calibri"/>
                <a:ea typeface="Calibri"/>
                <a:cs typeface="Calibri"/>
                <a:sym typeface="Calibri"/>
              </a:rPr>
              <a:t>SITUAZIONE CORRETTA. IL C.D.C. HA REDATTO UN P.D.P. PER ALBERTO E TENTATO DI CONTATTARE LA FAMIGLIA PIÙ VOLTE. AVERE UN P.D.P. NON ESIME LO STUDENTE DAL RAGGIUNGIMENTO DEGLI OBIETTIVI DELLA CLASSE. LE NOTEVOLI ASSENZE HANNO PREGIUDICATO LA POSSIBILITÀ DI UNA VALUTAZIONE CHE ATTESTASSE IL RAGGIUNGIMENTO DEGLI OBIETTIVI PREVISTI.</a:t>
            </a:r>
            <a:endParaRPr dirty="0">
              <a:solidFill>
                <a:schemeClr val="tx1"/>
              </a:solidFill>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4"/>
          <p:cNvSpPr txBox="1">
            <a:spLocks noGrp="1"/>
          </p:cNvSpPr>
          <p:nvPr>
            <p:ph type="title"/>
          </p:nvPr>
        </p:nvSpPr>
        <p:spPr>
          <a:xfrm>
            <a:off x="545450" y="360000"/>
            <a:ext cx="5574600" cy="7128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3400"/>
              <a:buNone/>
            </a:pPr>
            <a:r>
              <a:rPr lang="it-IT"/>
              <a:t>STRUMENTI COMPENSATIVI E DISPENSATIVI</a:t>
            </a:r>
            <a:endParaRPr/>
          </a:p>
        </p:txBody>
      </p:sp>
      <p:sp>
        <p:nvSpPr>
          <p:cNvPr id="235" name="Google Shape;235;p14"/>
          <p:cNvSpPr txBox="1">
            <a:spLocks noGrp="1"/>
          </p:cNvSpPr>
          <p:nvPr>
            <p:ph type="subTitle" idx="1"/>
          </p:nvPr>
        </p:nvSpPr>
        <p:spPr>
          <a:xfrm>
            <a:off x="545450" y="1979240"/>
            <a:ext cx="2654950" cy="1818796"/>
          </a:xfrm>
          <a:prstGeom prst="rect">
            <a:avLst/>
          </a:prstGeom>
          <a:noFill/>
          <a:ln>
            <a:noFill/>
          </a:ln>
        </p:spPr>
        <p:txBody>
          <a:bodyPr spcFirstLastPara="1" wrap="square" lIns="0" tIns="0" rIns="0" bIns="0" anchor="t" anchorCtr="0">
            <a:noAutofit/>
          </a:bodyPr>
          <a:lstStyle/>
          <a:p>
            <a:pPr marL="285750" lvl="0" indent="-285750" algn="l" rtl="0">
              <a:lnSpc>
                <a:spcPct val="115000"/>
              </a:lnSpc>
              <a:spcBef>
                <a:spcPts val="0"/>
              </a:spcBef>
              <a:spcAft>
                <a:spcPts val="0"/>
              </a:spcAft>
              <a:buSzPts val="1600"/>
              <a:buFont typeface="Arial"/>
              <a:buChar char="•"/>
            </a:pPr>
            <a:r>
              <a:rPr lang="it-IT" sz="1400" i="0">
                <a:solidFill>
                  <a:schemeClr val="lt1"/>
                </a:solidFill>
                <a:latin typeface="Calibri"/>
                <a:ea typeface="Calibri"/>
                <a:cs typeface="Calibri"/>
                <a:sym typeface="Calibri"/>
              </a:rPr>
              <a:t>Linee Guida DSA – Allegate al DM 5669/11</a:t>
            </a:r>
            <a:endParaRPr/>
          </a:p>
          <a:p>
            <a:pPr marL="285750" lvl="0" indent="-184150" algn="l" rtl="0">
              <a:lnSpc>
                <a:spcPct val="115000"/>
              </a:lnSpc>
              <a:spcBef>
                <a:spcPts val="0"/>
              </a:spcBef>
              <a:spcAft>
                <a:spcPts val="0"/>
              </a:spcAft>
              <a:buSzPts val="1600"/>
              <a:buFont typeface="Arial"/>
              <a:buNone/>
            </a:pPr>
            <a:endParaRPr sz="1400">
              <a:solidFill>
                <a:schemeClr val="lt1"/>
              </a:solidFill>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solidFill>
                  <a:schemeClr val="lt1"/>
                </a:solidFill>
                <a:latin typeface="Calibri"/>
                <a:ea typeface="Calibri"/>
                <a:cs typeface="Calibri"/>
                <a:sym typeface="Calibri"/>
              </a:rPr>
              <a:t>Legge 170/2010</a:t>
            </a:r>
            <a:endParaRPr/>
          </a:p>
          <a:p>
            <a:pPr marL="285750" lvl="0" indent="-184150" algn="l" rtl="0">
              <a:lnSpc>
                <a:spcPct val="115000"/>
              </a:lnSpc>
              <a:spcBef>
                <a:spcPts val="0"/>
              </a:spcBef>
              <a:spcAft>
                <a:spcPts val="0"/>
              </a:spcAft>
              <a:buSzPts val="1600"/>
              <a:buFont typeface="Arial"/>
              <a:buNone/>
            </a:pPr>
            <a:endParaRPr sz="1400">
              <a:solidFill>
                <a:schemeClr val="lt1"/>
              </a:solidFill>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solidFill>
                  <a:schemeClr val="lt1"/>
                </a:solidFill>
                <a:latin typeface="Calibri"/>
                <a:ea typeface="Calibri"/>
                <a:cs typeface="Calibri"/>
                <a:sym typeface="Calibri"/>
              </a:rPr>
              <a:t>D. M. del 27 dicembre 2012 </a:t>
            </a:r>
            <a:endParaRPr/>
          </a:p>
          <a:p>
            <a:pPr marL="285750" lvl="0" indent="-184150" algn="l" rtl="0">
              <a:lnSpc>
                <a:spcPct val="115000"/>
              </a:lnSpc>
              <a:spcBef>
                <a:spcPts val="0"/>
              </a:spcBef>
              <a:spcAft>
                <a:spcPts val="0"/>
              </a:spcAft>
              <a:buSzPts val="1600"/>
              <a:buFont typeface="Arial"/>
              <a:buNone/>
            </a:pPr>
            <a:endParaRPr sz="1400">
              <a:solidFill>
                <a:schemeClr val="lt1"/>
              </a:solidFill>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solidFill>
                  <a:schemeClr val="lt1"/>
                </a:solidFill>
                <a:latin typeface="Calibri"/>
                <a:ea typeface="Calibri"/>
                <a:cs typeface="Calibri"/>
                <a:sym typeface="Calibri"/>
              </a:rPr>
              <a:t>C. M. 8/13</a:t>
            </a:r>
            <a:endParaRPr/>
          </a:p>
          <a:p>
            <a:pPr marL="285750" lvl="0" indent="-184150" algn="l" rtl="0">
              <a:lnSpc>
                <a:spcPct val="115000"/>
              </a:lnSpc>
              <a:spcBef>
                <a:spcPts val="0"/>
              </a:spcBef>
              <a:spcAft>
                <a:spcPts val="0"/>
              </a:spcAft>
              <a:buSzPts val="1600"/>
              <a:buFont typeface="Arial"/>
              <a:buNone/>
            </a:pPr>
            <a:endParaRPr sz="1400">
              <a:solidFill>
                <a:schemeClr val="lt1"/>
              </a:solidFill>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solidFill>
                  <a:schemeClr val="lt1"/>
                </a:solidFill>
                <a:latin typeface="Calibri"/>
                <a:ea typeface="Calibri"/>
                <a:cs typeface="Calibri"/>
                <a:sym typeface="Calibri"/>
              </a:rPr>
              <a:t>Nota Ministeriale 2563/13</a:t>
            </a:r>
            <a:endParaRPr/>
          </a:p>
          <a:p>
            <a:pPr marL="0" lvl="0" indent="0" algn="l" rtl="0">
              <a:lnSpc>
                <a:spcPct val="115000"/>
              </a:lnSpc>
              <a:spcBef>
                <a:spcPts val="0"/>
              </a:spcBef>
              <a:spcAft>
                <a:spcPts val="0"/>
              </a:spcAft>
              <a:buSzPts val="1600"/>
              <a:buNone/>
            </a:pPr>
            <a:endParaRPr sz="1000">
              <a:solidFill>
                <a:schemeClr val="lt1"/>
              </a:solidFill>
              <a:latin typeface="Calibri"/>
              <a:ea typeface="Calibri"/>
              <a:cs typeface="Calibri"/>
              <a:sym typeface="Calibri"/>
            </a:endParaRPr>
          </a:p>
        </p:txBody>
      </p:sp>
      <p:sp>
        <p:nvSpPr>
          <p:cNvPr id="236" name="Google Shape;236;p14"/>
          <p:cNvSpPr txBox="1">
            <a:spLocks noGrp="1"/>
          </p:cNvSpPr>
          <p:nvPr>
            <p:ph type="subTitle" idx="2"/>
          </p:nvPr>
        </p:nvSpPr>
        <p:spPr>
          <a:xfrm>
            <a:off x="545450" y="1518873"/>
            <a:ext cx="3336438" cy="289904"/>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600"/>
              <a:buNone/>
            </a:pPr>
            <a:r>
              <a:rPr lang="it-IT" dirty="0"/>
              <a:t>NORMATIVA DI RIFERIMENTO</a:t>
            </a:r>
            <a:endParaRPr dirty="0"/>
          </a:p>
        </p:txBody>
      </p:sp>
      <p:sp>
        <p:nvSpPr>
          <p:cNvPr id="237" name="Google Shape;237;p14"/>
          <p:cNvSpPr txBox="1"/>
          <p:nvPr/>
        </p:nvSpPr>
        <p:spPr>
          <a:xfrm>
            <a:off x="3974124" y="1979240"/>
            <a:ext cx="3033346" cy="1815882"/>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lt1"/>
              </a:buClr>
              <a:buSzPts val="1400"/>
              <a:buFont typeface="Arial"/>
              <a:buChar char="•"/>
            </a:pPr>
            <a:r>
              <a:rPr lang="it-IT" sz="1400" b="0" i="0" u="none" strike="noStrike" cap="none">
                <a:solidFill>
                  <a:schemeClr val="lt1"/>
                </a:solidFill>
                <a:latin typeface="Calibri"/>
                <a:ea typeface="Calibri"/>
                <a:cs typeface="Calibri"/>
                <a:sym typeface="Calibri"/>
              </a:rPr>
              <a:t>D. LGS. 62/17 </a:t>
            </a:r>
            <a:endParaRPr/>
          </a:p>
          <a:p>
            <a:pPr marL="285750" marR="0" lvl="0" indent="-19685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400"/>
              <a:buFont typeface="Arial"/>
              <a:buChar char="•"/>
            </a:pPr>
            <a:r>
              <a:rPr lang="it-IT" sz="1400" b="0" i="0" u="none" strike="noStrike" cap="none">
                <a:solidFill>
                  <a:schemeClr val="lt1"/>
                </a:solidFill>
                <a:latin typeface="Calibri"/>
                <a:ea typeface="Calibri"/>
                <a:cs typeface="Calibri"/>
                <a:sym typeface="Calibri"/>
              </a:rPr>
              <a:t>D.M. 741/17</a:t>
            </a:r>
            <a:endParaRPr/>
          </a:p>
          <a:p>
            <a:pPr marL="285750" marR="0" lvl="0" indent="-19685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400"/>
              <a:buFont typeface="Arial"/>
              <a:buChar char="•"/>
            </a:pPr>
            <a:r>
              <a:rPr lang="it-IT" sz="1400" b="0" i="0" u="none" strike="noStrike" cap="none">
                <a:solidFill>
                  <a:schemeClr val="lt1"/>
                </a:solidFill>
                <a:latin typeface="Calibri"/>
                <a:ea typeface="Calibri"/>
                <a:cs typeface="Calibri"/>
                <a:sym typeface="Calibri"/>
              </a:rPr>
              <a:t>O.M. 64/22</a:t>
            </a:r>
            <a:endParaRPr/>
          </a:p>
          <a:p>
            <a:pPr marL="285750" marR="0" lvl="0" indent="-196850" algn="l" rtl="0">
              <a:lnSpc>
                <a:spcPct val="100000"/>
              </a:lnSpc>
              <a:spcBef>
                <a:spcPts val="0"/>
              </a:spcBef>
              <a:spcAft>
                <a:spcPts val="0"/>
              </a:spcAft>
              <a:buClr>
                <a:schemeClr val="lt1"/>
              </a:buClr>
              <a:buSzPts val="1400"/>
              <a:buFont typeface="Arial"/>
              <a:buNone/>
            </a:pPr>
            <a:endParaRPr sz="14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400"/>
              <a:buFont typeface="Arial"/>
              <a:buChar char="•"/>
            </a:pPr>
            <a:r>
              <a:rPr lang="it-IT" sz="1400" b="0" i="0" u="none" strike="noStrike" cap="none">
                <a:solidFill>
                  <a:schemeClr val="lt1"/>
                </a:solidFill>
                <a:latin typeface="Calibri"/>
                <a:ea typeface="Calibri"/>
                <a:cs typeface="Calibri"/>
                <a:sym typeface="Calibri"/>
              </a:rPr>
              <a:t>O.M. 65/22</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15"/>
          <p:cNvSpPr txBox="1">
            <a:spLocks noGrp="1"/>
          </p:cNvSpPr>
          <p:nvPr>
            <p:ph type="title"/>
          </p:nvPr>
        </p:nvSpPr>
        <p:spPr>
          <a:xfrm>
            <a:off x="207469" y="103734"/>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dirty="0"/>
              <a:t>UNA DISTINZIONE</a:t>
            </a:r>
            <a:endParaRPr dirty="0"/>
          </a:p>
        </p:txBody>
      </p:sp>
      <p:sp>
        <p:nvSpPr>
          <p:cNvPr id="243" name="Google Shape;243;p15"/>
          <p:cNvSpPr txBox="1"/>
          <p:nvPr/>
        </p:nvSpPr>
        <p:spPr>
          <a:xfrm>
            <a:off x="461042" y="737400"/>
            <a:ext cx="8425242" cy="41857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Gli strumenti compensativi sono strumenti didattici e tecnologici che sostituiscono o facilitano la prestazione richiesta nell’abilità deficitaria come, ad esempio, la sintesi vocale, che trasforma un compito di lettura in un compito di ascolto; il registratore, che consente all’alunno o allo studente di non scrivere gli appunti della lezione; i programmi di video scrittura con correttore ortografico, che permettono la produzione di testi sufficientemente corretti senza l’affaticamento della rilettura e della contestuale correzione degli errori;  la calcolatrice, che facilita le operazioni di calcolo; altri strumenti tecnologicamente meno evoluti quali tabelle, formulari, mappe concettuali, etc. </a:t>
            </a:r>
            <a:r>
              <a:rPr lang="it-IT" sz="1200" b="1" i="0" u="none" strike="noStrike" cap="none" dirty="0">
                <a:solidFill>
                  <a:srgbClr val="000000"/>
                </a:solidFill>
                <a:latin typeface="Calibri"/>
                <a:ea typeface="Calibri"/>
                <a:cs typeface="Calibri"/>
                <a:sym typeface="Calibri"/>
              </a:rPr>
              <a:t>Tali strumenti sollevano l’alunno o lo studente con DSA da una prestazione resa difficoltosa dal disturbo, senza peraltro facilitargli il compito dal punto di vista cognitivo. L’utilizzo di tali strumenti non è immediato e i docenti - anche sulla base delle indicazioni del referente di istituto - avranno cura di sostenerne l’uso da parte di alunni e studenti con DSA</a:t>
            </a:r>
            <a:r>
              <a:rPr lang="it-IT" sz="1200" b="0" i="0" u="none" strike="noStrike" cap="none" dirty="0">
                <a:solidFill>
                  <a:srgbClr val="000000"/>
                </a:solidFill>
                <a:latin typeface="Calibri"/>
                <a:ea typeface="Calibri"/>
                <a:cs typeface="Calibri"/>
                <a:sym typeface="Calibri"/>
              </a:rPr>
              <a:t>. </a:t>
            </a:r>
            <a:endParaRPr dirty="0"/>
          </a:p>
          <a:p>
            <a:pPr marL="0" marR="0" lvl="0" indent="0" algn="l" rtl="0">
              <a:lnSpc>
                <a:spcPct val="100000"/>
              </a:lnSpc>
              <a:spcBef>
                <a:spcPts val="0"/>
              </a:spcBef>
              <a:spcAft>
                <a:spcPts val="0"/>
              </a:spcAft>
              <a:buNone/>
            </a:pPr>
            <a:endParaRPr sz="12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Le misure dispensative sono invece interventi che consentono all’alunno o allo studente di non svolgere alcune prestazioni che, a causa del disturbo, risultano particolarmente difficoltose e che non migliorano l’apprendimento. Per esempio, non è utile far leggere a un alunno con dislessia un lungo brano, in quanto l’esercizio, per via del disturbo, non migliora la sua prestazione nella lettura. D’altra parte, consentire all’alunno o allo studente con DSA di usufruire di maggior tempo per lo svolgimento di una prova, o di poter svolgere la stessa su un contenuto comunque disciplinarmente significativo ma ridotto, trova la sua ragion d’essere nel fatto che il disturbo li impegna per più tempo dei propri compagni nella fase di decodifica degli items della prova. </a:t>
            </a:r>
            <a:r>
              <a:rPr lang="it-IT" sz="1200" b="1" i="0" u="none" strike="noStrike" cap="none" dirty="0">
                <a:solidFill>
                  <a:srgbClr val="000000"/>
                </a:solidFill>
                <a:latin typeface="Calibri"/>
                <a:ea typeface="Calibri"/>
                <a:cs typeface="Calibri"/>
                <a:sym typeface="Calibri"/>
              </a:rPr>
              <a:t>L’adozione delle misure dispensative, al fine di non creare percorsi immotivatamente facilitati, che non mirano al successo formativo degli alunni e degli studenti con DSA, dovrà essere sempre valutata sulla base dell’effettiva incidenza del disturbo sulle prestazioni richieste, in modo tale, comunque, da non differenziare, in ordine agli obiettivi, il percorso di apprendimento dell’alunno o dello studente in questione</a:t>
            </a:r>
            <a:r>
              <a:rPr lang="it-IT" sz="1200" b="0" i="0" u="none" strike="noStrike" cap="none" dirty="0">
                <a:solidFill>
                  <a:srgbClr val="000000"/>
                </a:solidFill>
                <a:latin typeface="Calibri"/>
                <a:ea typeface="Calibri"/>
                <a:cs typeface="Calibri"/>
                <a:sym typeface="Calibri"/>
              </a:rPr>
              <a:t>. </a:t>
            </a:r>
            <a:endParaRPr dirty="0"/>
          </a:p>
          <a:p>
            <a:pPr marL="0" marR="0" lvl="0" indent="0" algn="l" rtl="0">
              <a:lnSpc>
                <a:spcPct val="100000"/>
              </a:lnSpc>
              <a:spcBef>
                <a:spcPts val="0"/>
              </a:spcBef>
              <a:spcAft>
                <a:spcPts val="0"/>
              </a:spcAft>
              <a:buNone/>
            </a:pP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it-IT" sz="1200" b="1" i="0" u="none" strike="noStrike" cap="none" dirty="0">
                <a:solidFill>
                  <a:schemeClr val="dk1"/>
                </a:solidFill>
                <a:latin typeface="Calibri"/>
                <a:ea typeface="Calibri"/>
                <a:cs typeface="Calibri"/>
                <a:sym typeface="Calibri"/>
              </a:rPr>
              <a:t>Linee Guida DSA – Allegate al DM 5669/11</a:t>
            </a:r>
            <a:endParaRPr dirty="0"/>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16"/>
          <p:cNvSpPr txBox="1">
            <a:spLocks noGrp="1"/>
          </p:cNvSpPr>
          <p:nvPr>
            <p:ph type="title"/>
          </p:nvPr>
        </p:nvSpPr>
        <p:spPr>
          <a:xfrm>
            <a:off x="193126" y="79141"/>
            <a:ext cx="7870874"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dirty="0"/>
              <a:t>COSA VIENE DETTO?</a:t>
            </a:r>
            <a:endParaRPr dirty="0"/>
          </a:p>
        </p:txBody>
      </p:sp>
      <p:pic>
        <p:nvPicPr>
          <p:cNvPr id="249" name="Google Shape;249;p16" descr="Punto interrogativo con riempimento a tinta unita"/>
          <p:cNvPicPr preferRelativeResize="0"/>
          <p:nvPr/>
        </p:nvPicPr>
        <p:blipFill rotWithShape="1">
          <a:blip r:embed="rId4">
            <a:alphaModFix/>
          </a:blip>
          <a:srcRect/>
          <a:stretch/>
        </p:blipFill>
        <p:spPr>
          <a:xfrm>
            <a:off x="8229600" y="-53908"/>
            <a:ext cx="914400" cy="914400"/>
          </a:xfrm>
          <a:prstGeom prst="rect">
            <a:avLst/>
          </a:prstGeom>
          <a:noFill/>
          <a:ln>
            <a:noFill/>
          </a:ln>
        </p:spPr>
      </p:pic>
      <p:sp>
        <p:nvSpPr>
          <p:cNvPr id="250" name="Google Shape;250;p16"/>
          <p:cNvSpPr txBox="1"/>
          <p:nvPr/>
        </p:nvSpPr>
        <p:spPr>
          <a:xfrm>
            <a:off x="193127" y="737400"/>
            <a:ext cx="4970079" cy="200054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Per l'effettuazione delle prove scritte la commissione può riservare alle alunne e agli alunni con DSA tempi più lunghi di quelli ordinari. Può, altresì, consentire l'utilizzazione di strumenti compensativi, quali apparecchiature e strumenti informatici solo nel caso in cui siano stati previsti dal piano didattico personalizzato, siano già stati utilizzati abitualmente nel corso dell'anno scolastico o comunque siano ritenuti funzionali allo svolgimento dell'esame di Stato, senza che venga pregiudicata la validità delle prove scritte.</a:t>
            </a:r>
            <a:endParaRPr dirty="0"/>
          </a:p>
          <a:p>
            <a:pPr marL="0" marR="0" lvl="0" indent="0" algn="just" rtl="0">
              <a:lnSpc>
                <a:spcPct val="100000"/>
              </a:lnSpc>
              <a:spcBef>
                <a:spcPts val="0"/>
              </a:spcBef>
              <a:spcAft>
                <a:spcPts val="0"/>
              </a:spcAft>
              <a:buNone/>
            </a:pPr>
            <a:endParaRPr sz="1200" b="0" i="0" u="none" strike="noStrike" cap="none" dirty="0">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251" name="Google Shape;251;p16"/>
          <p:cNvSpPr txBox="1"/>
          <p:nvPr/>
        </p:nvSpPr>
        <p:spPr>
          <a:xfrm>
            <a:off x="5338328" y="1520621"/>
            <a:ext cx="3517951" cy="101566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dirty="0">
                <a:solidFill>
                  <a:schemeClr val="dk1"/>
                </a:solidFill>
                <a:latin typeface="Calibri"/>
                <a:ea typeface="Calibri"/>
                <a:cs typeface="Calibri"/>
                <a:sym typeface="Calibri"/>
              </a:rPr>
              <a:t>Nello svolgimento delle prove d’esame, i candidati con DSA possono utilizzare, ove necessario, gli strumenti compensativi previsti dal PDP e possono utilizzare tempi più lunghi di quelli ordinari per l’effettuazione delle prove scritte. </a:t>
            </a:r>
            <a:endParaRPr dirty="0"/>
          </a:p>
        </p:txBody>
      </p:sp>
      <p:sp>
        <p:nvSpPr>
          <p:cNvPr id="252" name="Google Shape;252;p16"/>
          <p:cNvSpPr txBox="1"/>
          <p:nvPr/>
        </p:nvSpPr>
        <p:spPr>
          <a:xfrm>
            <a:off x="224659" y="2784902"/>
            <a:ext cx="4970079" cy="101566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Per i candidati con altri bisogni educativi speciali, formalmente individuati dal consiglio di classe, che non rientrano nelle tutele della legge 8 ottobre 2010, n. 170 e della legge 5 febbraio 1992, n. 104, non è prevista alcuna misura dispensativa in sede di esame, mentre è assicurato l'utilizzo degli strumenti compensativi già previsti dal Piano didattico personalizzato</a:t>
            </a:r>
            <a:r>
              <a:rPr lang="it-IT" sz="1200" b="0" i="0" u="none" strike="noStrike" cap="none" dirty="0">
                <a:solidFill>
                  <a:srgbClr val="000000"/>
                </a:solidFill>
                <a:latin typeface="Arial"/>
                <a:ea typeface="Arial"/>
                <a:cs typeface="Arial"/>
                <a:sym typeface="Arial"/>
              </a:rPr>
              <a:t>.</a:t>
            </a:r>
            <a:endParaRPr dirty="0"/>
          </a:p>
        </p:txBody>
      </p:sp>
      <p:sp>
        <p:nvSpPr>
          <p:cNvPr id="253" name="Google Shape;253;p16"/>
          <p:cNvSpPr txBox="1"/>
          <p:nvPr/>
        </p:nvSpPr>
        <p:spPr>
          <a:xfrm>
            <a:off x="3847965" y="3812407"/>
            <a:ext cx="5169910" cy="12002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Per le situazioni di studenti con altri bisogni educativi speciali, formalmente individuate dal consiglio di classe, il consiglio di classe trasmette alla sottocommissione l’eventuale piano didattico personalizzato. Per tali studenti non è prevista alcuna misura dispensativa in sede di esame, mentre è assicurato l’utilizzo degli strumenti compensativi già previsti per le verifiche in corso d’anno. </a:t>
            </a:r>
            <a:endParaRPr dirty="0"/>
          </a:p>
        </p:txBody>
      </p:sp>
      <p:sp>
        <p:nvSpPr>
          <p:cNvPr id="254" name="Google Shape;254;p16"/>
          <p:cNvSpPr txBox="1"/>
          <p:nvPr/>
        </p:nvSpPr>
        <p:spPr>
          <a:xfrm>
            <a:off x="193126" y="2227793"/>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D. M. 741/17</a:t>
            </a:r>
            <a:endParaRPr/>
          </a:p>
        </p:txBody>
      </p:sp>
      <p:sp>
        <p:nvSpPr>
          <p:cNvPr id="255" name="Google Shape;255;p16"/>
          <p:cNvSpPr txBox="1"/>
          <p:nvPr/>
        </p:nvSpPr>
        <p:spPr>
          <a:xfrm>
            <a:off x="5338328" y="2459331"/>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Ordinanza Ministeriale 65 del 2022</a:t>
            </a:r>
            <a:endParaRPr/>
          </a:p>
        </p:txBody>
      </p:sp>
      <p:sp>
        <p:nvSpPr>
          <p:cNvPr id="256" name="Google Shape;256;p16"/>
          <p:cNvSpPr txBox="1"/>
          <p:nvPr/>
        </p:nvSpPr>
        <p:spPr>
          <a:xfrm>
            <a:off x="193126" y="3764156"/>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dirty="0">
                <a:solidFill>
                  <a:srgbClr val="000000"/>
                </a:solidFill>
                <a:latin typeface="Calibri"/>
                <a:ea typeface="Calibri"/>
                <a:cs typeface="Calibri"/>
                <a:sym typeface="Calibri"/>
              </a:rPr>
              <a:t>Ordinanza Ministeriale 64 del 2022</a:t>
            </a:r>
            <a:endParaRPr dirty="0"/>
          </a:p>
        </p:txBody>
      </p:sp>
      <p:sp>
        <p:nvSpPr>
          <p:cNvPr id="257" name="Google Shape;257;p16"/>
          <p:cNvSpPr txBox="1"/>
          <p:nvPr/>
        </p:nvSpPr>
        <p:spPr>
          <a:xfrm>
            <a:off x="4445955" y="4881890"/>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dirty="0">
                <a:solidFill>
                  <a:srgbClr val="000000"/>
                </a:solidFill>
                <a:latin typeface="Calibri"/>
                <a:ea typeface="Calibri"/>
                <a:cs typeface="Calibri"/>
                <a:sym typeface="Calibri"/>
              </a:rPr>
              <a:t>Ordinanza Ministeriale 65 del 2022</a:t>
            </a:r>
            <a:endParaRPr dirty="0"/>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7"/>
          <p:cNvSpPr txBox="1">
            <a:spLocks noGrp="1"/>
          </p:cNvSpPr>
          <p:nvPr>
            <p:ph type="title"/>
          </p:nvPr>
        </p:nvSpPr>
        <p:spPr>
          <a:xfrm>
            <a:off x="399570" y="65819"/>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dirty="0"/>
              <a:t>ALCUNE RISPOSTE A DILEMMI FREQUENTI</a:t>
            </a:r>
            <a:endParaRPr dirty="0"/>
          </a:p>
        </p:txBody>
      </p:sp>
      <p:sp>
        <p:nvSpPr>
          <p:cNvPr id="263" name="Google Shape;263;p17"/>
          <p:cNvSpPr txBox="1"/>
          <p:nvPr/>
        </p:nvSpPr>
        <p:spPr>
          <a:xfrm>
            <a:off x="326570" y="0"/>
            <a:ext cx="8744277" cy="47089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8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it-IT" sz="1200" b="1" i="0" u="none" strike="noStrike" cap="none" dirty="0">
                <a:solidFill>
                  <a:srgbClr val="000000"/>
                </a:solidFill>
                <a:latin typeface="Calibri"/>
                <a:ea typeface="Calibri"/>
                <a:cs typeface="Calibri"/>
                <a:sym typeface="Calibri"/>
              </a:rPr>
              <a:t>Cosa succede se i genitori non firmano il P.D.P.?</a:t>
            </a:r>
            <a:endParaRPr dirty="0"/>
          </a:p>
          <a:p>
            <a:pPr marL="0" marR="0" lvl="0" indent="0" algn="l"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Formalmente il documento non ha alcun effetto e, di conseguenza, la scuola non ha un obbligo di attivare le misure compensative  e dispensative. D’altro canto, però, la scuola è pur sempre libera di sostenere lo studente con tali misure e con specifici altri sostegni. Ovviamente, bisogna considerare che in assenza di P.D.P. firmato negli Esami di Stato lo studente non potrà utilizzare gli strumenti compensativi e dispensativi.</a:t>
            </a:r>
            <a:endParaRPr dirty="0"/>
          </a:p>
          <a:p>
            <a:pPr marL="0" marR="0" lvl="0" indent="0" algn="l" rtl="0">
              <a:lnSpc>
                <a:spcPct val="100000"/>
              </a:lnSpc>
              <a:spcBef>
                <a:spcPts val="0"/>
              </a:spcBef>
              <a:spcAft>
                <a:spcPts val="0"/>
              </a:spcAft>
              <a:buNone/>
            </a:pPr>
            <a:endParaRPr sz="12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it-IT" sz="1200" b="1" i="0" u="none" strike="noStrike" cap="none" dirty="0">
                <a:solidFill>
                  <a:srgbClr val="000000"/>
                </a:solidFill>
                <a:latin typeface="Calibri"/>
                <a:ea typeface="Calibri"/>
                <a:cs typeface="Calibri"/>
                <a:sym typeface="Calibri"/>
              </a:rPr>
              <a:t>Cosa fare se la diagnosi è scaduta?</a:t>
            </a:r>
            <a:endParaRPr dirty="0"/>
          </a:p>
          <a:p>
            <a:pPr marL="0" marR="0" lvl="0" indent="0" algn="l"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La diagnosi scaduta non ha più validità ai fini legali. I docenti potranno proporre un P.D.P. finché non viene consegnata una nuova valutazione e continuare comunque  a proporre misure compensative e dispensative.</a:t>
            </a:r>
            <a:endParaRPr dirty="0"/>
          </a:p>
          <a:p>
            <a:pPr marL="0" marR="0" lvl="0" indent="0" algn="l" rtl="0">
              <a:lnSpc>
                <a:spcPct val="100000"/>
              </a:lnSpc>
              <a:spcBef>
                <a:spcPts val="0"/>
              </a:spcBef>
              <a:spcAft>
                <a:spcPts val="0"/>
              </a:spcAft>
              <a:buNone/>
            </a:pPr>
            <a:endParaRPr sz="12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it-IT" sz="1200" b="1" i="0" u="none" strike="noStrike" cap="none" dirty="0">
                <a:solidFill>
                  <a:srgbClr val="000000"/>
                </a:solidFill>
                <a:latin typeface="Calibri"/>
                <a:ea typeface="Calibri"/>
                <a:cs typeface="Calibri"/>
                <a:sym typeface="Calibri"/>
              </a:rPr>
              <a:t>Il docente può personalizzare obiettivi e modalità di valutazione anche in assenza di specifico P.D.P. o diagnosi? </a:t>
            </a:r>
            <a:endParaRPr dirty="0"/>
          </a:p>
          <a:p>
            <a:pPr marL="0" marR="0" lvl="0" indent="0" algn="l"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Il docente è libero, nell’ottica della libertà di insegnamento,  di personalizzare obiettivi e modalità di valutazione per i suoi studenti. Tuttavia, bisogna tenere conto che agli Esami di Stato conclusivi del primo e secondo ciclo di istruzione, gli studenti DSA e BES con o senza P.D.P. dovranno sostenere prove comuni negli obiettivi a quelle dei compagni di classe. </a:t>
            </a:r>
            <a:endParaRPr dirty="0"/>
          </a:p>
          <a:p>
            <a:pPr marL="0" marR="0" lvl="0" indent="0" algn="l" rtl="0">
              <a:lnSpc>
                <a:spcPct val="100000"/>
              </a:lnSpc>
              <a:spcBef>
                <a:spcPts val="0"/>
              </a:spcBef>
              <a:spcAft>
                <a:spcPts val="0"/>
              </a:spcAft>
              <a:buNone/>
            </a:pPr>
            <a:endParaRPr sz="12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it-IT" sz="1200" b="1" i="0" u="none" strike="noStrike" cap="none" dirty="0">
                <a:solidFill>
                  <a:srgbClr val="000000"/>
                </a:solidFill>
                <a:latin typeface="Calibri"/>
                <a:ea typeface="Calibri"/>
                <a:cs typeface="Calibri"/>
                <a:sym typeface="Calibri"/>
              </a:rPr>
              <a:t>La scuola è tenuta ad inserire tutte le misure compensative e dispensative proposte dai clinici nei documenti valutativi e diagnostici? </a:t>
            </a:r>
            <a:endParaRPr dirty="0"/>
          </a:p>
          <a:p>
            <a:pPr marL="0" marR="0" lvl="0" indent="0" algn="l" rtl="0">
              <a:lnSpc>
                <a:spcPct val="100000"/>
              </a:lnSpc>
              <a:spcBef>
                <a:spcPts val="0"/>
              </a:spcBef>
              <a:spcAft>
                <a:spcPts val="0"/>
              </a:spcAft>
              <a:buNone/>
            </a:pPr>
            <a:r>
              <a:rPr lang="it-IT" sz="1200" b="0" i="0" u="none" strike="noStrike" cap="none" dirty="0">
                <a:solidFill>
                  <a:srgbClr val="000000"/>
                </a:solidFill>
                <a:latin typeface="Calibri"/>
                <a:ea typeface="Calibri"/>
                <a:cs typeface="Calibri"/>
                <a:sym typeface="Calibri"/>
              </a:rPr>
              <a:t>La scuola è tenuta a predisporre i documenti necessari a seconda della condizione e delle modalità di funzionamento dello studente. Le misure compensative e dispensative presenti nei documenti diagnostici e valutativi sono «consigliate» e non obbligatorie. Saranno i docenti che, coerentemente con la disciplina e il progetto educativo, decideranno quali applicare  e quali no.</a:t>
            </a:r>
            <a:endParaRPr dirty="0"/>
          </a:p>
          <a:p>
            <a:pPr marL="0" marR="0" lvl="0" indent="0" algn="l" rtl="0">
              <a:lnSpc>
                <a:spcPct val="100000"/>
              </a:lnSpc>
              <a:spcBef>
                <a:spcPts val="0"/>
              </a:spcBef>
              <a:spcAft>
                <a:spcPts val="0"/>
              </a:spcAft>
              <a:buNone/>
            </a:pPr>
            <a:endParaRPr sz="12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endParaRPr sz="1200" b="1" i="0" u="none" strike="noStrike" cap="none" dirty="0">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r>
              <a:rPr lang="it-IT" sz="1200" b="1" i="0" u="none" strike="noStrike" cap="none" dirty="0">
                <a:solidFill>
                  <a:srgbClr val="000000"/>
                </a:solidFill>
                <a:latin typeface="Calibri"/>
                <a:ea typeface="Calibri"/>
                <a:cs typeface="Calibri"/>
                <a:sym typeface="Calibri"/>
              </a:rPr>
              <a:t>QUINDI: IL DOCENTE È LIBERO DI AGIRE NELLA TUTELA DELLO STUDENTE, MA DEVE CONSIDERARE L’ESAME DI STATO.</a:t>
            </a:r>
            <a:endParaRPr dirty="0"/>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8"/>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a:t>SCENARI ALTERNATIVI - STRUMENTI</a:t>
            </a:r>
            <a:endParaRPr/>
          </a:p>
        </p:txBody>
      </p:sp>
      <p:sp>
        <p:nvSpPr>
          <p:cNvPr id="269" name="Google Shape;269;p18"/>
          <p:cNvSpPr/>
          <p:nvPr/>
        </p:nvSpPr>
        <p:spPr>
          <a:xfrm>
            <a:off x="0" y="1433146"/>
            <a:ext cx="4572000" cy="3138854"/>
          </a:xfrm>
          <a:prstGeom prst="rect">
            <a:avLst/>
          </a:prstGeom>
          <a:solidFill>
            <a:srgbClr val="EDCF6D"/>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endParaRPr sz="1400" b="0" i="0" u="none" strike="noStrike" cap="none">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400" b="0" i="0" u="none" strike="noStrike" cap="none">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400" b="0" i="0" u="none" strike="noStrike" cap="none">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400" b="0" i="0" u="none" strike="noStrike" cap="none">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r>
              <a:rPr lang="it-IT" sz="1200" b="1" i="0" u="none" strike="noStrike" cap="none">
                <a:solidFill>
                  <a:schemeClr val="lt1"/>
                </a:solidFill>
                <a:latin typeface="Calibri"/>
                <a:ea typeface="Calibri"/>
                <a:cs typeface="Calibri"/>
                <a:sym typeface="Calibri"/>
              </a:rPr>
              <a:t>IL P.D.P. È UN DOCUMENTO CON VALORE LEGALE E NON UN SEMPLICE FOGLIO DI CARTA. LE MISURE COMPENSATIVE E DISPENSATIVE INDIVIDUATE DEVONO ESSERE </a:t>
            </a:r>
            <a:r>
              <a:rPr lang="it-IT" sz="1200" b="1" i="0" u="sng" strike="noStrike" cap="none">
                <a:solidFill>
                  <a:schemeClr val="lt1"/>
                </a:solidFill>
                <a:latin typeface="Calibri"/>
                <a:ea typeface="Calibri"/>
                <a:cs typeface="Calibri"/>
                <a:sym typeface="Calibri"/>
              </a:rPr>
              <a:t>TASSATIVAMENTE</a:t>
            </a:r>
            <a:r>
              <a:rPr lang="it-IT" sz="1200" b="1" i="0" u="none" strike="noStrike" cap="none">
                <a:solidFill>
                  <a:schemeClr val="lt1"/>
                </a:solidFill>
                <a:latin typeface="Calibri"/>
                <a:ea typeface="Calibri"/>
                <a:cs typeface="Calibri"/>
                <a:sym typeface="Calibri"/>
              </a:rPr>
              <a:t> RISPETTATE.</a:t>
            </a:r>
            <a:endParaRPr/>
          </a:p>
        </p:txBody>
      </p:sp>
      <p:sp>
        <p:nvSpPr>
          <p:cNvPr id="270" name="Google Shape;270;p18"/>
          <p:cNvSpPr/>
          <p:nvPr/>
        </p:nvSpPr>
        <p:spPr>
          <a:xfrm>
            <a:off x="4572000" y="1433146"/>
            <a:ext cx="4572000" cy="3138854"/>
          </a:xfrm>
          <a:prstGeom prst="rect">
            <a:avLst/>
          </a:prstGeom>
          <a:solidFill>
            <a:srgbClr val="71CA74"/>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endParaRPr sz="1400" b="0" i="0" u="none" strike="noStrike" cap="none">
              <a:solidFill>
                <a:schemeClr val="lt1"/>
              </a:solidFill>
              <a:latin typeface="Calibri"/>
              <a:ea typeface="Calibri"/>
              <a:cs typeface="Calibri"/>
              <a:sym typeface="Calibri"/>
            </a:endParaRPr>
          </a:p>
        </p:txBody>
      </p:sp>
      <p:pic>
        <p:nvPicPr>
          <p:cNvPr id="271" name="Google Shape;271;p18" descr="Pollice abbassato con riempimento a tinta unita"/>
          <p:cNvPicPr preferRelativeResize="0"/>
          <p:nvPr/>
        </p:nvPicPr>
        <p:blipFill rotWithShape="1">
          <a:blip r:embed="rId3">
            <a:alphaModFix/>
          </a:blip>
          <a:srcRect/>
          <a:stretch/>
        </p:blipFill>
        <p:spPr>
          <a:xfrm>
            <a:off x="0" y="1433146"/>
            <a:ext cx="601074" cy="601074"/>
          </a:xfrm>
          <a:prstGeom prst="rect">
            <a:avLst/>
          </a:prstGeom>
          <a:noFill/>
          <a:ln>
            <a:noFill/>
          </a:ln>
        </p:spPr>
      </p:pic>
      <p:pic>
        <p:nvPicPr>
          <p:cNvPr id="272" name="Google Shape;272;p18" descr="Segna Pollice su con riempimento a tinta unita"/>
          <p:cNvPicPr preferRelativeResize="0"/>
          <p:nvPr/>
        </p:nvPicPr>
        <p:blipFill rotWithShape="1">
          <a:blip r:embed="rId4">
            <a:alphaModFix/>
          </a:blip>
          <a:srcRect/>
          <a:stretch/>
        </p:blipFill>
        <p:spPr>
          <a:xfrm>
            <a:off x="8542926" y="1359611"/>
            <a:ext cx="601074" cy="601074"/>
          </a:xfrm>
          <a:prstGeom prst="rect">
            <a:avLst/>
          </a:prstGeom>
          <a:noFill/>
          <a:ln>
            <a:noFill/>
          </a:ln>
        </p:spPr>
      </p:pic>
      <p:sp>
        <p:nvSpPr>
          <p:cNvPr id="273" name="Google Shape;273;p18"/>
          <p:cNvSpPr txBox="1"/>
          <p:nvPr/>
        </p:nvSpPr>
        <p:spPr>
          <a:xfrm>
            <a:off x="253271" y="1830842"/>
            <a:ext cx="4318729" cy="117173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0" i="0" u="none" strike="noStrike" cap="none">
                <a:solidFill>
                  <a:srgbClr val="000000"/>
                </a:solidFill>
                <a:latin typeface="Calibri"/>
                <a:ea typeface="Calibri"/>
                <a:cs typeface="Calibri"/>
                <a:sym typeface="Calibri"/>
              </a:rPr>
              <a:t>Nel P.D.P. di Sergio è prevista come misura dispensativa l’esclusione della lettura ad alta voce. Il docente di italiano sottopone la classe ad un test di lettura e la valutazione di Sergio risulta insufficiente.</a:t>
            </a:r>
            <a:endParaRPr/>
          </a:p>
        </p:txBody>
      </p:sp>
      <p:sp>
        <p:nvSpPr>
          <p:cNvPr id="274" name="Google Shape;274;p18"/>
          <p:cNvSpPr txBox="1"/>
          <p:nvPr/>
        </p:nvSpPr>
        <p:spPr>
          <a:xfrm>
            <a:off x="4825271" y="1733683"/>
            <a:ext cx="3967037" cy="144873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0" i="0" u="none" strike="noStrike" cap="none">
                <a:solidFill>
                  <a:schemeClr val="dk1"/>
                </a:solidFill>
                <a:latin typeface="Calibri"/>
                <a:ea typeface="Calibri"/>
                <a:cs typeface="Calibri"/>
                <a:sym typeface="Calibri"/>
              </a:rPr>
              <a:t>Matilde ha gravi difficoltà in matematica, ma non ha alcuna certificazione e il consiglio di classe non ha ancora predisposto il P.D.P.. La docente ha comunque deciso di somministrarle una prova personalizzata sia negli obiettivi che nella valutazione.</a:t>
            </a:r>
            <a:endParaRPr/>
          </a:p>
        </p:txBody>
      </p:sp>
      <p:sp>
        <p:nvSpPr>
          <p:cNvPr id="275" name="Google Shape;275;p18"/>
          <p:cNvSpPr txBox="1"/>
          <p:nvPr/>
        </p:nvSpPr>
        <p:spPr>
          <a:xfrm>
            <a:off x="4864836" y="3525801"/>
            <a:ext cx="3887906" cy="61773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1" i="0" u="none" strike="noStrike" cap="none">
                <a:solidFill>
                  <a:schemeClr val="lt1"/>
                </a:solidFill>
                <a:latin typeface="Calibri"/>
                <a:ea typeface="Calibri"/>
                <a:cs typeface="Calibri"/>
                <a:sym typeface="Calibri"/>
              </a:rPr>
              <a:t>SITUAZIONE CORRETTA. LA DOCENTE È LIBERA DI FARLO, NON C’È ALCUNA NORMATIVA CHE LO VIETA.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19"/>
          <p:cNvSpPr txBox="1">
            <a:spLocks noGrp="1"/>
          </p:cNvSpPr>
          <p:nvPr>
            <p:ph type="title"/>
          </p:nvPr>
        </p:nvSpPr>
        <p:spPr>
          <a:xfrm>
            <a:off x="545450" y="360000"/>
            <a:ext cx="5574600" cy="7128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3400"/>
              <a:buNone/>
            </a:pPr>
            <a:r>
              <a:rPr lang="it-IT"/>
              <a:t>ALUNNI STRANIERI</a:t>
            </a:r>
            <a:endParaRPr/>
          </a:p>
        </p:txBody>
      </p:sp>
      <p:sp>
        <p:nvSpPr>
          <p:cNvPr id="281" name="Google Shape;281;p19"/>
          <p:cNvSpPr txBox="1">
            <a:spLocks noGrp="1"/>
          </p:cNvSpPr>
          <p:nvPr>
            <p:ph type="subTitle" idx="1"/>
          </p:nvPr>
        </p:nvSpPr>
        <p:spPr>
          <a:xfrm>
            <a:off x="545450" y="1996096"/>
            <a:ext cx="2694600" cy="2031600"/>
          </a:xfrm>
          <a:prstGeom prst="rect">
            <a:avLst/>
          </a:prstGeom>
          <a:noFill/>
          <a:ln>
            <a:noFill/>
          </a:ln>
        </p:spPr>
        <p:txBody>
          <a:bodyPr spcFirstLastPara="1" wrap="square" lIns="0" tIns="0" rIns="0" bIns="0" anchor="t" anchorCtr="0">
            <a:noAutofit/>
          </a:bodyPr>
          <a:lstStyle/>
          <a:p>
            <a:pPr marL="285750" lvl="0" indent="-285750" algn="l" rtl="0">
              <a:lnSpc>
                <a:spcPct val="115000"/>
              </a:lnSpc>
              <a:spcBef>
                <a:spcPts val="0"/>
              </a:spcBef>
              <a:spcAft>
                <a:spcPts val="0"/>
              </a:spcAft>
              <a:buSzPts val="1600"/>
              <a:buFont typeface="Arial"/>
              <a:buChar char="•"/>
            </a:pPr>
            <a:r>
              <a:rPr lang="it-IT" sz="1600">
                <a:latin typeface="Calibri"/>
                <a:ea typeface="Calibri"/>
                <a:cs typeface="Calibri"/>
                <a:sym typeface="Calibri"/>
              </a:rPr>
              <a:t>D. M. del 27 dicembre 2012 </a:t>
            </a:r>
            <a:endParaRPr/>
          </a:p>
          <a:p>
            <a:pPr marL="285750" lvl="0" indent="-184150" algn="l" rtl="0">
              <a:lnSpc>
                <a:spcPct val="115000"/>
              </a:lnSpc>
              <a:spcBef>
                <a:spcPts val="0"/>
              </a:spcBef>
              <a:spcAft>
                <a:spcPts val="0"/>
              </a:spcAft>
              <a:buSzPts val="1600"/>
              <a:buFont typeface="Arial"/>
              <a:buNone/>
            </a:pPr>
            <a:endParaRPr sz="1600">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600">
                <a:latin typeface="Calibri"/>
                <a:ea typeface="Calibri"/>
                <a:cs typeface="Calibri"/>
                <a:sym typeface="Calibri"/>
              </a:rPr>
              <a:t>C. M. 8/13</a:t>
            </a:r>
            <a:endParaRPr/>
          </a:p>
          <a:p>
            <a:pPr marL="285750" lvl="0" indent="-184150" algn="l" rtl="0">
              <a:lnSpc>
                <a:spcPct val="115000"/>
              </a:lnSpc>
              <a:spcBef>
                <a:spcPts val="0"/>
              </a:spcBef>
              <a:spcAft>
                <a:spcPts val="0"/>
              </a:spcAft>
              <a:buSzPts val="1600"/>
              <a:buFont typeface="Arial"/>
              <a:buNone/>
            </a:pPr>
            <a:endParaRPr sz="1600">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600">
                <a:latin typeface="Calibri"/>
                <a:ea typeface="Calibri"/>
                <a:cs typeface="Calibri"/>
                <a:sym typeface="Calibri"/>
              </a:rPr>
              <a:t>Linee guida alunni stranieri 2014</a:t>
            </a:r>
            <a:endParaRPr/>
          </a:p>
        </p:txBody>
      </p:sp>
      <p:sp>
        <p:nvSpPr>
          <p:cNvPr id="282" name="Google Shape;282;p19"/>
          <p:cNvSpPr txBox="1">
            <a:spLocks noGrp="1"/>
          </p:cNvSpPr>
          <p:nvPr>
            <p:ph type="subTitle" idx="2"/>
          </p:nvPr>
        </p:nvSpPr>
        <p:spPr>
          <a:xfrm>
            <a:off x="545450" y="1375950"/>
            <a:ext cx="3674858" cy="523188"/>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600"/>
              <a:buNone/>
            </a:pPr>
            <a:r>
              <a:rPr lang="it-IT"/>
              <a:t>NORMATIVA DI RIFERIMENTO</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0"/>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a:t>ALCUNE DIFFERENZE TERMINOLOGICHE</a:t>
            </a:r>
            <a:endParaRPr/>
          </a:p>
        </p:txBody>
      </p:sp>
      <p:sp>
        <p:nvSpPr>
          <p:cNvPr id="288" name="Google Shape;288;p20"/>
          <p:cNvSpPr txBox="1"/>
          <p:nvPr/>
        </p:nvSpPr>
        <p:spPr>
          <a:xfrm>
            <a:off x="286841" y="973558"/>
            <a:ext cx="5369009" cy="31393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800" b="0" i="0" u="none" strike="noStrike" cap="none">
                <a:solidFill>
                  <a:srgbClr val="000000"/>
                </a:solidFill>
                <a:latin typeface="Calibri"/>
                <a:ea typeface="Calibri"/>
                <a:cs typeface="Calibri"/>
                <a:sym typeface="Calibri"/>
              </a:rPr>
              <a:t>Alunni con cittadinanza non italiana</a:t>
            </a:r>
            <a:endParaRPr/>
          </a:p>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it-IT" sz="1800" b="0" i="0" u="none" strike="noStrike" cap="none">
                <a:solidFill>
                  <a:srgbClr val="000000"/>
                </a:solidFill>
                <a:latin typeface="Calibri"/>
                <a:ea typeface="Calibri"/>
                <a:cs typeface="Calibri"/>
                <a:sym typeface="Calibri"/>
              </a:rPr>
              <a:t>Alunni con ambiente familiare non italofono</a:t>
            </a:r>
            <a:endParaRPr/>
          </a:p>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it-IT" sz="1800" b="0" i="0" u="none" strike="noStrike" cap="none">
                <a:solidFill>
                  <a:srgbClr val="000000"/>
                </a:solidFill>
                <a:latin typeface="Calibri"/>
                <a:ea typeface="Calibri"/>
                <a:cs typeface="Calibri"/>
                <a:sym typeface="Calibri"/>
              </a:rPr>
              <a:t>Minori non accompagnati</a:t>
            </a:r>
            <a:endParaRPr/>
          </a:p>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it-IT" sz="1800" b="0" i="0" u="none" strike="noStrike" cap="none">
                <a:solidFill>
                  <a:srgbClr val="000000"/>
                </a:solidFill>
                <a:latin typeface="Calibri"/>
                <a:ea typeface="Calibri"/>
                <a:cs typeface="Calibri"/>
                <a:sym typeface="Calibri"/>
              </a:rPr>
              <a:t>Alunni figli di coppie miste</a:t>
            </a:r>
            <a:endParaRPr/>
          </a:p>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it-IT" sz="1800" b="0" i="0" u="none" strike="noStrike" cap="none">
                <a:solidFill>
                  <a:srgbClr val="000000"/>
                </a:solidFill>
                <a:latin typeface="Calibri"/>
                <a:ea typeface="Calibri"/>
                <a:cs typeface="Calibri"/>
                <a:sym typeface="Calibri"/>
              </a:rPr>
              <a:t>Alunni arrivati per adozione internazionale</a:t>
            </a:r>
            <a:endParaRPr/>
          </a:p>
          <a:p>
            <a:pPr marL="0" marR="0" lvl="0" indent="0" algn="l" rtl="0">
              <a:lnSpc>
                <a:spcPct val="100000"/>
              </a:lnSpc>
              <a:spcBef>
                <a:spcPts val="0"/>
              </a:spcBef>
              <a:spcAft>
                <a:spcPts val="0"/>
              </a:spcAft>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None/>
            </a:pPr>
            <a:r>
              <a:rPr lang="it-IT" sz="1800" b="0" i="0" u="none" strike="noStrike" cap="none">
                <a:solidFill>
                  <a:srgbClr val="000000"/>
                </a:solidFill>
                <a:latin typeface="Calibri"/>
                <a:ea typeface="Calibri"/>
                <a:cs typeface="Calibri"/>
                <a:sym typeface="Calibri"/>
              </a:rPr>
              <a:t>Alunni sinti, rom e caminanti</a:t>
            </a:r>
            <a:endParaRPr sz="1800" b="0" i="0" u="none" strike="noStrike" cap="none">
              <a:solidFill>
                <a:srgbClr val="000000"/>
              </a:solidFill>
              <a:latin typeface="Calibri"/>
              <a:ea typeface="Calibri"/>
              <a:cs typeface="Calibri"/>
              <a:sym typeface="Calibri"/>
            </a:endParaRPr>
          </a:p>
        </p:txBody>
      </p:sp>
      <p:sp>
        <p:nvSpPr>
          <p:cNvPr id="289" name="Google Shape;289;p20"/>
          <p:cNvSpPr/>
          <p:nvPr/>
        </p:nvSpPr>
        <p:spPr>
          <a:xfrm>
            <a:off x="5459224" y="973558"/>
            <a:ext cx="613063" cy="3139321"/>
          </a:xfrm>
          <a:prstGeom prst="rightBrace">
            <a:avLst>
              <a:gd name="adj1" fmla="val 8333"/>
              <a:gd name="adj2" fmla="val 50000"/>
            </a:avLst>
          </a:prstGeom>
          <a:noFill/>
          <a:ln w="4445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290" name="Google Shape;290;p20"/>
          <p:cNvSpPr txBox="1"/>
          <p:nvPr/>
        </p:nvSpPr>
        <p:spPr>
          <a:xfrm>
            <a:off x="6072287" y="1849814"/>
            <a:ext cx="2637581" cy="16004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it-IT" sz="1400" b="0" i="0" u="none" strike="noStrike" cap="none">
                <a:solidFill>
                  <a:srgbClr val="000000"/>
                </a:solidFill>
                <a:latin typeface="Calibri"/>
                <a:ea typeface="Calibri"/>
                <a:cs typeface="Calibri"/>
                <a:sym typeface="Calibri"/>
              </a:rPr>
              <a:t>Osserviamo gli studenti e ragioniamo sulle ipotetiche strategie e misure che possono essere attivate. Ogni persona ha una storia personale differente da quella degli altri. Bisogna porre attenzione su questo.</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1"/>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a:t>COSA VIENE DETTO?</a:t>
            </a:r>
            <a:endParaRPr/>
          </a:p>
        </p:txBody>
      </p:sp>
      <p:pic>
        <p:nvPicPr>
          <p:cNvPr id="296" name="Google Shape;296;p21" descr="Punto interrogativo con riempimento a tinta unita"/>
          <p:cNvPicPr preferRelativeResize="0"/>
          <p:nvPr/>
        </p:nvPicPr>
        <p:blipFill rotWithShape="1">
          <a:blip r:embed="rId4">
            <a:alphaModFix/>
          </a:blip>
          <a:srcRect/>
          <a:stretch/>
        </p:blipFill>
        <p:spPr>
          <a:xfrm>
            <a:off x="8229600" y="-53908"/>
            <a:ext cx="914400" cy="914400"/>
          </a:xfrm>
          <a:prstGeom prst="rect">
            <a:avLst/>
          </a:prstGeom>
          <a:noFill/>
          <a:ln>
            <a:noFill/>
          </a:ln>
        </p:spPr>
      </p:pic>
      <p:sp>
        <p:nvSpPr>
          <p:cNvPr id="297" name="Google Shape;297;p21"/>
          <p:cNvSpPr txBox="1"/>
          <p:nvPr/>
        </p:nvSpPr>
        <p:spPr>
          <a:xfrm>
            <a:off x="232541" y="860492"/>
            <a:ext cx="6910581" cy="163121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100" b="0" i="0" u="none" strike="noStrike" cap="none" dirty="0">
                <a:solidFill>
                  <a:srgbClr val="000000"/>
                </a:solidFill>
                <a:latin typeface="Calibri"/>
                <a:ea typeface="Calibri"/>
                <a:cs typeface="Calibri"/>
                <a:sym typeface="Calibri"/>
              </a:rPr>
              <a:t>Nella sua accezione formativa, la valutazione degli alunni stranieri, soprattutto di quelli di recente immigrazione o non italofoni, pone diversi ordini di questioni, che possono riguardare non solo le modalità di valutazione e di certificazione ma, in particolare, la necessità di tener conto del percorso di apprendimento dei singoli studenti. È prioritario, in tal senso, che la scuola favorisca, con specifiche strategie e percorsi personalizzati, a partire dalle Indicazioni nazionali per il curricolo del primo ciclo di istruzione e, successivamente, dalle Indicazioni e Linee guida per le scuole secondarie di secondo grado, un possibile adattamento dei programmi per i singoli alunni, garantendo agli studenti non italiani una valutazione che tenga conto, per quanto possibile, della loro storia scolastica precedente, degli esiti raggiunti, delle caratteristiche delle scuole frequentate, delle abilità e competenze essenziali acqui site.</a:t>
            </a:r>
            <a:endParaRPr dirty="0"/>
          </a:p>
          <a:p>
            <a:pPr marL="0" marR="0" lvl="0" indent="0" algn="just" rtl="0">
              <a:lnSpc>
                <a:spcPct val="100000"/>
              </a:lnSpc>
              <a:spcBef>
                <a:spcPts val="0"/>
              </a:spcBef>
              <a:spcAft>
                <a:spcPts val="0"/>
              </a:spcAft>
              <a:buNone/>
            </a:pPr>
            <a:endParaRPr sz="1200" b="0" i="0" u="none" strike="noStrike" cap="none" dirty="0">
              <a:solidFill>
                <a:srgbClr val="000000"/>
              </a:solidFill>
              <a:latin typeface="Calibri"/>
              <a:ea typeface="Calibri"/>
              <a:cs typeface="Calibri"/>
              <a:sym typeface="Calibri"/>
            </a:endParaRPr>
          </a:p>
        </p:txBody>
      </p:sp>
      <p:sp>
        <p:nvSpPr>
          <p:cNvPr id="298" name="Google Shape;298;p21"/>
          <p:cNvSpPr txBox="1"/>
          <p:nvPr/>
        </p:nvSpPr>
        <p:spPr>
          <a:xfrm>
            <a:off x="232541" y="2622513"/>
            <a:ext cx="3130062" cy="110799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100" b="0" i="0" u="none" strike="noStrike" cap="none">
                <a:solidFill>
                  <a:srgbClr val="000000"/>
                </a:solidFill>
                <a:latin typeface="Calibri"/>
                <a:ea typeface="Calibri"/>
                <a:cs typeface="Calibri"/>
                <a:sym typeface="Calibri"/>
              </a:rPr>
              <a:t>Per imparare rapidamente la lingua italiana l’alunno straniero deve anzitutto essere inserito nella classe di appartenenza. Ma lo strumento essenziale per realizzare una partecipazione attiva è costituito dai laboratori linguistici che restano l’anello decisivo di tutto il sistema dell’integrazione. </a:t>
            </a:r>
            <a:endParaRPr/>
          </a:p>
        </p:txBody>
      </p:sp>
      <p:sp>
        <p:nvSpPr>
          <p:cNvPr id="299" name="Google Shape;299;p21"/>
          <p:cNvSpPr txBox="1"/>
          <p:nvPr/>
        </p:nvSpPr>
        <p:spPr>
          <a:xfrm>
            <a:off x="5462752" y="2220072"/>
            <a:ext cx="3480238" cy="144655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100" b="0" i="0" u="none" strike="noStrike" cap="none" dirty="0">
                <a:solidFill>
                  <a:srgbClr val="000000"/>
                </a:solidFill>
                <a:latin typeface="Calibri"/>
                <a:ea typeface="Calibri"/>
                <a:cs typeface="Calibri"/>
                <a:sym typeface="Calibri"/>
              </a:rPr>
              <a:t>È importante conoscere la situazione linguistica degli alunni; la visibilità che deve essere data alle lingue d’origine degli alunni negli spazi della scuola (indicazioni, avvisi, orari, messaggi plurilingui); la valorizzazione, quando è possibile, della diversità linguistica, attraverso momenti di narrazione, disponibilità di testi e libri bilingui, proposte laboratoriali di scrittura, confronti tra gli alunni su “come si dice”, “come si scrive”, ecc.</a:t>
            </a:r>
            <a:endParaRPr dirty="0"/>
          </a:p>
        </p:txBody>
      </p:sp>
      <p:sp>
        <p:nvSpPr>
          <p:cNvPr id="300" name="Google Shape;300;p21"/>
          <p:cNvSpPr txBox="1"/>
          <p:nvPr/>
        </p:nvSpPr>
        <p:spPr>
          <a:xfrm>
            <a:off x="3164928" y="3864411"/>
            <a:ext cx="5778062" cy="110795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100" b="0" i="0" u="none" strike="noStrike" cap="none" dirty="0">
                <a:solidFill>
                  <a:srgbClr val="000000"/>
                </a:solidFill>
                <a:latin typeface="Calibri"/>
                <a:ea typeface="Calibri"/>
                <a:cs typeface="Calibri"/>
                <a:sym typeface="Calibri"/>
              </a:rPr>
              <a:t>Si ricorda che gli alunni con cittadinanza non italiana necessitano anzitutto di interventi didattici di natura transitoria relativi all'apprendimento della lingua e che solo in via eccezionale si deve ricorrere alla formalizzazione di un vero e proprio piano didattico personalizzato. […] Dunque la correttezza dell’affermazione del principio pedagogico sulla valutazione degli alunni stranieri, come equivalente a quella degli alunni italiani, implica una contestuale attenzione alla cultura, alla storia e alle competenze in italiano di ciascun alunno. </a:t>
            </a:r>
            <a:endParaRPr dirty="0"/>
          </a:p>
        </p:txBody>
      </p:sp>
      <p:sp>
        <p:nvSpPr>
          <p:cNvPr id="301" name="Google Shape;301;p21"/>
          <p:cNvSpPr txBox="1"/>
          <p:nvPr/>
        </p:nvSpPr>
        <p:spPr>
          <a:xfrm>
            <a:off x="232541" y="2263557"/>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Linee guida alunni stranieri 2014</a:t>
            </a:r>
            <a:endParaRPr/>
          </a:p>
        </p:txBody>
      </p:sp>
      <p:sp>
        <p:nvSpPr>
          <p:cNvPr id="302" name="Google Shape;302;p21"/>
          <p:cNvSpPr txBox="1"/>
          <p:nvPr/>
        </p:nvSpPr>
        <p:spPr>
          <a:xfrm>
            <a:off x="5612752" y="3592775"/>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Linee guida alunni stranieri 2014</a:t>
            </a:r>
            <a:endParaRPr/>
          </a:p>
        </p:txBody>
      </p:sp>
      <p:sp>
        <p:nvSpPr>
          <p:cNvPr id="303" name="Google Shape;303;p21"/>
          <p:cNvSpPr txBox="1"/>
          <p:nvPr/>
        </p:nvSpPr>
        <p:spPr>
          <a:xfrm>
            <a:off x="232541" y="3633163"/>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Linee guida alunni stranieri 2014</a:t>
            </a:r>
            <a:endParaRPr/>
          </a:p>
        </p:txBody>
      </p:sp>
      <p:sp>
        <p:nvSpPr>
          <p:cNvPr id="304" name="Google Shape;304;p21"/>
          <p:cNvSpPr txBox="1"/>
          <p:nvPr/>
        </p:nvSpPr>
        <p:spPr>
          <a:xfrm>
            <a:off x="5612752" y="4912606"/>
            <a:ext cx="3129120"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dirty="0">
                <a:solidFill>
                  <a:srgbClr val="000000"/>
                </a:solidFill>
                <a:latin typeface="Calibri"/>
                <a:ea typeface="Calibri"/>
                <a:cs typeface="Calibri"/>
                <a:sym typeface="Calibri"/>
              </a:rPr>
              <a:t>Linee guida alunni stranieri 2014</a:t>
            </a:r>
            <a:endParaRPr dirty="0"/>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2"/>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sz="3200"/>
              <a:t>SCENARI ALTERNATIVI – ALUNNI STRANIERI</a:t>
            </a:r>
            <a:endParaRPr/>
          </a:p>
        </p:txBody>
      </p:sp>
      <p:sp>
        <p:nvSpPr>
          <p:cNvPr id="310" name="Google Shape;310;p22"/>
          <p:cNvSpPr/>
          <p:nvPr/>
        </p:nvSpPr>
        <p:spPr>
          <a:xfrm>
            <a:off x="0" y="1433146"/>
            <a:ext cx="4572000" cy="3138854"/>
          </a:xfrm>
          <a:prstGeom prst="rect">
            <a:avLst/>
          </a:prstGeom>
          <a:solidFill>
            <a:srgbClr val="EDCF6D"/>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r>
              <a:rPr lang="it-IT" sz="1200" b="1" i="0" u="none" strike="noStrike" cap="none" dirty="0">
                <a:solidFill>
                  <a:schemeClr val="tx1"/>
                </a:solidFill>
                <a:latin typeface="Calibri"/>
                <a:ea typeface="Calibri"/>
                <a:cs typeface="Calibri"/>
                <a:sym typeface="Calibri"/>
              </a:rPr>
              <a:t>IL COMPORTAMENTO DELLA SCUOLA NON È CORRETTO. LA SCUOLA DEVE ATTIVARE SPECIFICI LABORATORI LINGUISTICI PER LO SVILUPPO DELLE COMPETENZE IN LINGUA ITALIANA E LA VALUTAZIONE, COSÌ COME I CONTENUTI, DOVRANNO ESSERE NECESSARIAMENTE PERSONALIZZATI.</a:t>
            </a:r>
            <a:endParaRPr dirty="0">
              <a:solidFill>
                <a:schemeClr val="tx1"/>
              </a:solidFill>
            </a:endParaRPr>
          </a:p>
        </p:txBody>
      </p:sp>
      <p:sp>
        <p:nvSpPr>
          <p:cNvPr id="311" name="Google Shape;311;p22"/>
          <p:cNvSpPr/>
          <p:nvPr/>
        </p:nvSpPr>
        <p:spPr>
          <a:xfrm>
            <a:off x="4572000" y="1433146"/>
            <a:ext cx="4572000" cy="3138854"/>
          </a:xfrm>
          <a:prstGeom prst="rect">
            <a:avLst/>
          </a:prstGeom>
          <a:solidFill>
            <a:srgbClr val="71CA74"/>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endParaRPr sz="1050" b="0" i="0" u="none" strike="noStrike" cap="none" dirty="0">
              <a:solidFill>
                <a:schemeClr val="dk1"/>
              </a:solidFill>
              <a:latin typeface="Calibri"/>
              <a:ea typeface="Calibri"/>
              <a:cs typeface="Calibri"/>
              <a:sym typeface="Calibri"/>
            </a:endParaRPr>
          </a:p>
          <a:p>
            <a:pPr marL="0" marR="0" lvl="0" indent="0" algn="ctr" rtl="0">
              <a:lnSpc>
                <a:spcPct val="150000"/>
              </a:lnSpc>
              <a:spcBef>
                <a:spcPts val="0"/>
              </a:spcBef>
              <a:spcAft>
                <a:spcPts val="0"/>
              </a:spcAft>
              <a:buNone/>
            </a:pPr>
            <a:endParaRPr sz="1050" b="0" i="0" u="none" strike="noStrike" cap="none" dirty="0">
              <a:solidFill>
                <a:schemeClr val="dk1"/>
              </a:solidFill>
              <a:latin typeface="Calibri"/>
              <a:ea typeface="Calibri"/>
              <a:cs typeface="Calibri"/>
              <a:sym typeface="Calibri"/>
            </a:endParaRPr>
          </a:p>
          <a:p>
            <a:pPr marL="0" marR="0" lvl="0" indent="0" algn="ctr" rtl="0">
              <a:lnSpc>
                <a:spcPct val="150000"/>
              </a:lnSpc>
              <a:spcBef>
                <a:spcPts val="0"/>
              </a:spcBef>
              <a:spcAft>
                <a:spcPts val="0"/>
              </a:spcAft>
              <a:buNone/>
            </a:pPr>
            <a:endParaRPr sz="1050" b="0" i="0" u="none" strike="noStrike" cap="none" dirty="0">
              <a:solidFill>
                <a:schemeClr val="dk1"/>
              </a:solidFill>
              <a:latin typeface="Calibri"/>
              <a:ea typeface="Calibri"/>
              <a:cs typeface="Calibri"/>
              <a:sym typeface="Calibri"/>
            </a:endParaRPr>
          </a:p>
          <a:p>
            <a:pPr marL="0" marR="0" lvl="0" indent="0" algn="ctr" rtl="0">
              <a:lnSpc>
                <a:spcPct val="150000"/>
              </a:lnSpc>
              <a:spcBef>
                <a:spcPts val="0"/>
              </a:spcBef>
              <a:spcAft>
                <a:spcPts val="0"/>
              </a:spcAft>
              <a:buNone/>
            </a:pPr>
            <a:r>
              <a:rPr lang="it-IT" sz="1050" b="0" i="0" u="none" strike="noStrike" cap="none" dirty="0">
                <a:solidFill>
                  <a:schemeClr val="dk1"/>
                </a:solidFill>
                <a:latin typeface="Calibri"/>
                <a:ea typeface="Calibri"/>
                <a:cs typeface="Calibri"/>
                <a:sym typeface="Calibri"/>
              </a:rPr>
              <a:t>Amal è una ragazza di quattordici anni proveniente dalla Tunisia. È una studentessa NAI. Viene inserita nella classe dei suoi coetanei e il suo orario sarà organizzato in specifici momenti dedicati alla partecipazione ai laboratori linguistici e altri di attività in classe. La valutazione verterà, temporaneamente, sull’apprendimento della lingua italiana e i docenti curricolari proporranno obiettivi semplificati e personalizzati.</a:t>
            </a:r>
            <a:endParaRPr dirty="0"/>
          </a:p>
          <a:p>
            <a:pPr marL="0" marR="0" lvl="0" indent="0" algn="ctr" rtl="0">
              <a:lnSpc>
                <a:spcPct val="150000"/>
              </a:lnSpc>
              <a:spcBef>
                <a:spcPts val="0"/>
              </a:spcBef>
              <a:spcAft>
                <a:spcPts val="0"/>
              </a:spcAft>
              <a:buNone/>
            </a:pPr>
            <a:endParaRPr sz="1050" b="0" i="0" u="none" strike="noStrike" cap="none" dirty="0">
              <a:solidFill>
                <a:schemeClr val="dk2"/>
              </a:solidFill>
              <a:latin typeface="Calibri"/>
              <a:ea typeface="Calibri"/>
              <a:cs typeface="Calibri"/>
              <a:sym typeface="Calibri"/>
            </a:endParaRPr>
          </a:p>
          <a:p>
            <a:pPr marL="0" marR="0" lvl="0" indent="0" algn="ctr" rtl="0">
              <a:lnSpc>
                <a:spcPct val="150000"/>
              </a:lnSpc>
              <a:spcBef>
                <a:spcPts val="0"/>
              </a:spcBef>
              <a:spcAft>
                <a:spcPts val="0"/>
              </a:spcAft>
              <a:buNone/>
            </a:pPr>
            <a:r>
              <a:rPr lang="it-IT" sz="1050" b="1" i="0" u="none" strike="noStrike" cap="none" dirty="0">
                <a:solidFill>
                  <a:schemeClr val="tx1"/>
                </a:solidFill>
                <a:latin typeface="Calibri"/>
                <a:ea typeface="Calibri"/>
                <a:cs typeface="Calibri"/>
                <a:sym typeface="Calibri"/>
              </a:rPr>
              <a:t>SITUAZIONE CORRETTA. COME DALLE LINEE GUIDA, PRIMARIAMENTE BISOGNA CONSENTIRE LO SVILUPPO DELLE COMPETENZE NELLA LINGUA ITALIANA. CONSEGUENTEMENTE SIA IL PERCORSO CHE LA VALUTAZIONE DOVRANNO ESSERE PERSONALIZZATI.</a:t>
            </a:r>
            <a:endParaRPr dirty="0">
              <a:solidFill>
                <a:schemeClr val="tx1"/>
              </a:solidFill>
            </a:endParaRPr>
          </a:p>
          <a:p>
            <a:pPr marL="0" marR="0" lvl="0" indent="0" algn="ctr" rtl="0">
              <a:lnSpc>
                <a:spcPct val="150000"/>
              </a:lnSpc>
              <a:spcBef>
                <a:spcPts val="0"/>
              </a:spcBef>
              <a:spcAft>
                <a:spcPts val="0"/>
              </a:spcAft>
              <a:buNone/>
            </a:pPr>
            <a:endParaRPr sz="1050" b="0" i="0" u="none" strike="noStrike" cap="none" dirty="0">
              <a:solidFill>
                <a:schemeClr val="dk2"/>
              </a:solidFill>
              <a:latin typeface="Calibri"/>
              <a:ea typeface="Calibri"/>
              <a:cs typeface="Calibri"/>
              <a:sym typeface="Calibri"/>
            </a:endParaRPr>
          </a:p>
          <a:p>
            <a:pPr marL="0" marR="0" lvl="0" indent="0" algn="ctr" rtl="0">
              <a:lnSpc>
                <a:spcPct val="150000"/>
              </a:lnSpc>
              <a:spcBef>
                <a:spcPts val="0"/>
              </a:spcBef>
              <a:spcAft>
                <a:spcPts val="0"/>
              </a:spcAft>
              <a:buNone/>
            </a:pPr>
            <a:endParaRPr sz="1050" b="0" i="0" u="none" strike="noStrike" cap="none" dirty="0">
              <a:solidFill>
                <a:schemeClr val="dk2"/>
              </a:solidFill>
              <a:latin typeface="Calibri"/>
              <a:ea typeface="Calibri"/>
              <a:cs typeface="Calibri"/>
              <a:sym typeface="Calibri"/>
            </a:endParaRPr>
          </a:p>
        </p:txBody>
      </p:sp>
      <p:pic>
        <p:nvPicPr>
          <p:cNvPr id="312" name="Google Shape;312;p22" descr="Pollice abbassato con riempimento a tinta unita"/>
          <p:cNvPicPr preferRelativeResize="0"/>
          <p:nvPr/>
        </p:nvPicPr>
        <p:blipFill rotWithShape="1">
          <a:blip r:embed="rId4">
            <a:alphaModFix/>
          </a:blip>
          <a:srcRect/>
          <a:stretch/>
        </p:blipFill>
        <p:spPr>
          <a:xfrm>
            <a:off x="0" y="1433146"/>
            <a:ext cx="601074" cy="601074"/>
          </a:xfrm>
          <a:prstGeom prst="rect">
            <a:avLst/>
          </a:prstGeom>
          <a:noFill/>
          <a:ln>
            <a:noFill/>
          </a:ln>
        </p:spPr>
      </p:pic>
      <p:pic>
        <p:nvPicPr>
          <p:cNvPr id="313" name="Google Shape;313;p22" descr="Segna Pollice su con riempimento a tinta unita"/>
          <p:cNvPicPr preferRelativeResize="0"/>
          <p:nvPr/>
        </p:nvPicPr>
        <p:blipFill rotWithShape="1">
          <a:blip r:embed="rId5">
            <a:alphaModFix/>
          </a:blip>
          <a:srcRect/>
          <a:stretch/>
        </p:blipFill>
        <p:spPr>
          <a:xfrm>
            <a:off x="8542926" y="1359611"/>
            <a:ext cx="601074" cy="601074"/>
          </a:xfrm>
          <a:prstGeom prst="rect">
            <a:avLst/>
          </a:prstGeom>
          <a:noFill/>
          <a:ln>
            <a:noFill/>
          </a:ln>
        </p:spPr>
      </p:pic>
      <p:sp>
        <p:nvSpPr>
          <p:cNvPr id="314" name="Google Shape;314;p22"/>
          <p:cNvSpPr txBox="1"/>
          <p:nvPr/>
        </p:nvSpPr>
        <p:spPr>
          <a:xfrm>
            <a:off x="-65942" y="1937550"/>
            <a:ext cx="4703884" cy="117173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0" i="0" u="none" strike="noStrike" cap="none">
                <a:solidFill>
                  <a:srgbClr val="000000"/>
                </a:solidFill>
                <a:latin typeface="Calibri"/>
                <a:ea typeface="Calibri"/>
                <a:cs typeface="Calibri"/>
                <a:sym typeface="Calibri"/>
              </a:rPr>
              <a:t>Amal è una ragazza di quattordici anni proveniente dalla Tunisia. È una studentessa NAI. Viene inserita nella classe dei suoi coetanei e, dopo qualche settimana di accoglienza, viene valutata nello stesso modo dei compagni.</a:t>
            </a:r>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23"/>
          <p:cNvSpPr txBox="1">
            <a:spLocks noGrp="1"/>
          </p:cNvSpPr>
          <p:nvPr>
            <p:ph type="title"/>
          </p:nvPr>
        </p:nvSpPr>
        <p:spPr>
          <a:xfrm>
            <a:off x="545450" y="360000"/>
            <a:ext cx="5574600" cy="7128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3400"/>
              <a:buNone/>
            </a:pPr>
            <a:r>
              <a:rPr lang="it-IT"/>
              <a:t>ASSISTENZA IGIENICA</a:t>
            </a:r>
            <a:endParaRPr/>
          </a:p>
        </p:txBody>
      </p:sp>
      <p:sp>
        <p:nvSpPr>
          <p:cNvPr id="320" name="Google Shape;320;p23"/>
          <p:cNvSpPr txBox="1">
            <a:spLocks noGrp="1"/>
          </p:cNvSpPr>
          <p:nvPr>
            <p:ph type="subTitle" idx="2"/>
          </p:nvPr>
        </p:nvSpPr>
        <p:spPr>
          <a:xfrm>
            <a:off x="545450" y="1512520"/>
            <a:ext cx="3455050" cy="984496"/>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600"/>
              <a:buNone/>
            </a:pPr>
            <a:r>
              <a:rPr lang="it-IT"/>
              <a:t>NORMATIVA DI RIFERIMENTO</a:t>
            </a:r>
            <a:endParaRPr/>
          </a:p>
        </p:txBody>
      </p:sp>
      <p:sp>
        <p:nvSpPr>
          <p:cNvPr id="321" name="Google Shape;321;p23"/>
          <p:cNvSpPr txBox="1">
            <a:spLocks noGrp="1"/>
          </p:cNvSpPr>
          <p:nvPr>
            <p:ph type="subTitle" idx="1"/>
          </p:nvPr>
        </p:nvSpPr>
        <p:spPr>
          <a:xfrm>
            <a:off x="545450" y="2004768"/>
            <a:ext cx="2693988" cy="2477601"/>
          </a:xfrm>
          <a:prstGeom prst="rect">
            <a:avLst/>
          </a:prstGeom>
          <a:noFill/>
          <a:ln>
            <a:noFill/>
          </a:ln>
        </p:spPr>
        <p:txBody>
          <a:bodyPr spcFirstLastPara="1" wrap="square" lIns="0" tIns="0" rIns="0" bIns="0" anchor="t" anchorCtr="0">
            <a:spAutoFit/>
          </a:bodyPr>
          <a:lstStyle/>
          <a:p>
            <a:pPr marL="285750" lvl="0" indent="-285750" algn="l" rtl="0">
              <a:lnSpc>
                <a:spcPct val="115000"/>
              </a:lnSpc>
              <a:spcBef>
                <a:spcPts val="0"/>
              </a:spcBef>
              <a:spcAft>
                <a:spcPts val="0"/>
              </a:spcAft>
              <a:buSzPts val="1600"/>
              <a:buFont typeface="Arial"/>
              <a:buChar char="•"/>
            </a:pPr>
            <a:r>
              <a:rPr lang="it-IT" sz="1400">
                <a:latin typeface="Calibri"/>
                <a:ea typeface="Calibri"/>
                <a:cs typeface="Calibri"/>
                <a:sym typeface="Calibri"/>
              </a:rPr>
              <a:t>Circolare Ministeriale 3390 del 2001</a:t>
            </a:r>
            <a:endParaRPr/>
          </a:p>
          <a:p>
            <a:pPr marL="285750" lvl="0" indent="-184150" algn="l" rtl="0">
              <a:lnSpc>
                <a:spcPct val="115000"/>
              </a:lnSpc>
              <a:spcBef>
                <a:spcPts val="0"/>
              </a:spcBef>
              <a:spcAft>
                <a:spcPts val="0"/>
              </a:spcAft>
              <a:buSzPts val="1600"/>
              <a:buFont typeface="Arial"/>
              <a:buNone/>
            </a:pPr>
            <a:endParaRPr sz="1400">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latin typeface="Calibri"/>
                <a:ea typeface="Calibri"/>
                <a:cs typeface="Calibri"/>
                <a:sym typeface="Calibri"/>
              </a:rPr>
              <a:t>D. LGS. 66/17 </a:t>
            </a:r>
            <a:endParaRPr/>
          </a:p>
          <a:p>
            <a:pPr marL="285750" lvl="0" indent="-184150" algn="l" rtl="0">
              <a:lnSpc>
                <a:spcPct val="115000"/>
              </a:lnSpc>
              <a:spcBef>
                <a:spcPts val="0"/>
              </a:spcBef>
              <a:spcAft>
                <a:spcPts val="0"/>
              </a:spcAft>
              <a:buSzPts val="1600"/>
              <a:buFont typeface="Arial"/>
              <a:buNone/>
            </a:pPr>
            <a:endParaRPr sz="1400">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latin typeface="Calibri"/>
                <a:ea typeface="Calibri"/>
                <a:cs typeface="Calibri"/>
                <a:sym typeface="Calibri"/>
              </a:rPr>
              <a:t>D. LGS. 96/19</a:t>
            </a:r>
            <a:endParaRPr/>
          </a:p>
          <a:p>
            <a:pPr marL="285750" lvl="0" indent="-184150" algn="l" rtl="0">
              <a:lnSpc>
                <a:spcPct val="115000"/>
              </a:lnSpc>
              <a:spcBef>
                <a:spcPts val="0"/>
              </a:spcBef>
              <a:spcAft>
                <a:spcPts val="0"/>
              </a:spcAft>
              <a:buSzPts val="1600"/>
              <a:buFont typeface="Arial"/>
              <a:buNone/>
            </a:pPr>
            <a:endParaRPr sz="1400">
              <a:latin typeface="Calibri"/>
              <a:ea typeface="Calibri"/>
              <a:cs typeface="Calibri"/>
              <a:sym typeface="Calibri"/>
            </a:endParaRPr>
          </a:p>
          <a:p>
            <a:pPr marL="285750" lvl="0" indent="-285750" algn="l" rtl="0">
              <a:lnSpc>
                <a:spcPct val="115000"/>
              </a:lnSpc>
              <a:spcBef>
                <a:spcPts val="0"/>
              </a:spcBef>
              <a:spcAft>
                <a:spcPts val="0"/>
              </a:spcAft>
              <a:buSzPts val="1600"/>
              <a:buFont typeface="Arial"/>
              <a:buChar char="•"/>
            </a:pPr>
            <a:r>
              <a:rPr lang="it-IT" sz="1400">
                <a:latin typeface="Calibri"/>
                <a:ea typeface="Calibri"/>
                <a:cs typeface="Calibri"/>
                <a:sym typeface="Calibri"/>
              </a:rPr>
              <a:t>Sentenza della Corte Costituzionale numero 83 del 2019</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4"/>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a:t>COSA VIENE DETTO?</a:t>
            </a:r>
            <a:endParaRPr/>
          </a:p>
        </p:txBody>
      </p:sp>
      <p:pic>
        <p:nvPicPr>
          <p:cNvPr id="327" name="Google Shape;327;p24" descr="Punto interrogativo con riempimento a tinta unita"/>
          <p:cNvPicPr preferRelativeResize="0"/>
          <p:nvPr/>
        </p:nvPicPr>
        <p:blipFill rotWithShape="1">
          <a:blip r:embed="rId3">
            <a:alphaModFix/>
          </a:blip>
          <a:srcRect/>
          <a:stretch/>
        </p:blipFill>
        <p:spPr>
          <a:xfrm>
            <a:off x="8229600" y="-53908"/>
            <a:ext cx="914400" cy="914400"/>
          </a:xfrm>
          <a:prstGeom prst="rect">
            <a:avLst/>
          </a:prstGeom>
          <a:noFill/>
          <a:ln>
            <a:noFill/>
          </a:ln>
        </p:spPr>
      </p:pic>
      <p:sp>
        <p:nvSpPr>
          <p:cNvPr id="328" name="Google Shape;328;p24"/>
          <p:cNvSpPr txBox="1"/>
          <p:nvPr/>
        </p:nvSpPr>
        <p:spPr>
          <a:xfrm>
            <a:off x="0" y="1165326"/>
            <a:ext cx="6135832" cy="61555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100" b="0" i="0" u="none" strike="noStrike" cap="none">
                <a:solidFill>
                  <a:srgbClr val="000000"/>
                </a:solidFill>
                <a:latin typeface="Calibri"/>
                <a:ea typeface="Calibri"/>
                <a:cs typeface="Calibri"/>
                <a:sym typeface="Calibri"/>
              </a:rPr>
              <a:t>Il finanziamento pluriennale del fondo regionale per l’assistenza agli alunni con disabilità deve essere sempre garantito dallo Stato perché strumentale all’erogazione di servizi che attengono al nucleo essenziale dei loro diritti</a:t>
            </a:r>
            <a:r>
              <a:rPr lang="it-IT" sz="1200" b="0" i="0" u="none" strike="noStrike" cap="none">
                <a:solidFill>
                  <a:srgbClr val="000000"/>
                </a:solidFill>
                <a:latin typeface="Arial"/>
                <a:ea typeface="Arial"/>
                <a:cs typeface="Arial"/>
                <a:sym typeface="Arial"/>
              </a:rPr>
              <a:t>. </a:t>
            </a:r>
            <a:endParaRPr/>
          </a:p>
        </p:txBody>
      </p:sp>
      <p:sp>
        <p:nvSpPr>
          <p:cNvPr id="329" name="Google Shape;329;p24"/>
          <p:cNvSpPr txBox="1"/>
          <p:nvPr/>
        </p:nvSpPr>
        <p:spPr>
          <a:xfrm>
            <a:off x="3710352" y="1699040"/>
            <a:ext cx="5510979" cy="144655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100" b="0" i="0" u="none" strike="noStrike" cap="none">
                <a:solidFill>
                  <a:srgbClr val="000000"/>
                </a:solidFill>
                <a:latin typeface="Calibri"/>
                <a:ea typeface="Calibri"/>
                <a:cs typeface="Calibri"/>
                <a:sym typeface="Calibri"/>
              </a:rPr>
              <a:t>[…] tra le mansioni proprie del profilo di tutti i collaboratori scolastici, l'ausilio materiale agli alunni portatori di handicap nell'accesso dalle aree esterne alle strutture scolastiche e nell'uscita da esse, in cui è ricompreso lo spostamento nei locali della scuola. Per quanto riguarda le attività di ausilio materiale agli alunni portatori di handicap per esigenze di particolare disagio e per le attività di cura alla persona ed ausilio materiale nell'uso dei servizi igienici e nella cura dell'igiene personale dell'alunno disabile, nelle scuole di ogni ordine e grado, tali mansioni rientrano tra le funzioni aggiuntive da assegnare prioritariamente per soddisfare tali esigenze e da remunerare con risorse contrattuali.</a:t>
            </a:r>
            <a:endParaRPr/>
          </a:p>
        </p:txBody>
      </p:sp>
      <p:sp>
        <p:nvSpPr>
          <p:cNvPr id="330" name="Google Shape;330;p24"/>
          <p:cNvSpPr txBox="1"/>
          <p:nvPr/>
        </p:nvSpPr>
        <p:spPr>
          <a:xfrm>
            <a:off x="0" y="3378009"/>
            <a:ext cx="5301762" cy="110799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it-IT" sz="1100" b="0" i="0" u="none" strike="noStrike" cap="none">
                <a:solidFill>
                  <a:schemeClr val="dk1"/>
                </a:solidFill>
                <a:latin typeface="Calibri"/>
                <a:ea typeface="Calibri"/>
                <a:cs typeface="Calibri"/>
                <a:sym typeface="Calibri"/>
              </a:rPr>
              <a:t>Lo Stato provvede, per il tramite dell’Amministrazione Scolastica […] all'assegnazione, nell'ambito del personale ATA, dei collaboratori scolastici nella scuola statale anche per lo svolgimento dei compiti di assistenza previsti dal profilo professionale, tenendo conto del genere delle bambine e dei bambini, delle alunne e degli alunni, delle studentesse e degli studenti, nell'ambito delle risorse umane disponibili e assegnate a ciascuna istituzione scolastica.</a:t>
            </a:r>
            <a:endParaRPr/>
          </a:p>
        </p:txBody>
      </p:sp>
      <p:sp>
        <p:nvSpPr>
          <p:cNvPr id="331" name="Google Shape;331;p24"/>
          <p:cNvSpPr txBox="1"/>
          <p:nvPr/>
        </p:nvSpPr>
        <p:spPr>
          <a:xfrm>
            <a:off x="0" y="1699040"/>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Sentenza della Corte Costituzionale numero 83 del 2019</a:t>
            </a:r>
            <a:endParaRPr/>
          </a:p>
        </p:txBody>
      </p:sp>
      <p:sp>
        <p:nvSpPr>
          <p:cNvPr id="332" name="Google Shape;332;p24"/>
          <p:cNvSpPr txBox="1"/>
          <p:nvPr/>
        </p:nvSpPr>
        <p:spPr>
          <a:xfrm>
            <a:off x="3710352" y="3052553"/>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Sentenza della Corte Costituzionale numero 83 del 2019</a:t>
            </a:r>
            <a:endParaRPr/>
          </a:p>
        </p:txBody>
      </p:sp>
      <p:sp>
        <p:nvSpPr>
          <p:cNvPr id="333" name="Google Shape;333;p24"/>
          <p:cNvSpPr txBox="1"/>
          <p:nvPr/>
        </p:nvSpPr>
        <p:spPr>
          <a:xfrm>
            <a:off x="0" y="4368298"/>
            <a:ext cx="61358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100" b="1" i="0" u="none" strike="noStrike" cap="none">
                <a:solidFill>
                  <a:srgbClr val="000000"/>
                </a:solidFill>
                <a:latin typeface="Calibri"/>
                <a:ea typeface="Calibri"/>
                <a:cs typeface="Calibri"/>
                <a:sym typeface="Calibri"/>
              </a:rPr>
              <a:t>D. LGS. 66/17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25"/>
          <p:cNvSpPr txBox="1">
            <a:spLocks noGrp="1"/>
          </p:cNvSpPr>
          <p:nvPr>
            <p:ph type="title"/>
          </p:nvPr>
        </p:nvSpPr>
        <p:spPr>
          <a:xfrm>
            <a:off x="0" y="0"/>
            <a:ext cx="8064000" cy="7374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5A26C"/>
              </a:buClr>
              <a:buSzPts val="3500"/>
              <a:buFont typeface="Roboto Condensed"/>
              <a:buNone/>
            </a:pPr>
            <a:r>
              <a:rPr lang="it-IT" sz="3200"/>
              <a:t>SCENARI ALTERNATIVI – ASSISTENZA IGIENICA</a:t>
            </a:r>
            <a:endParaRPr/>
          </a:p>
        </p:txBody>
      </p:sp>
      <p:sp>
        <p:nvSpPr>
          <p:cNvPr id="339" name="Google Shape;339;p25"/>
          <p:cNvSpPr/>
          <p:nvPr/>
        </p:nvSpPr>
        <p:spPr>
          <a:xfrm>
            <a:off x="0" y="1433146"/>
            <a:ext cx="4572000" cy="3138854"/>
          </a:xfrm>
          <a:prstGeom prst="rect">
            <a:avLst/>
          </a:prstGeom>
          <a:solidFill>
            <a:srgbClr val="EDCF6D"/>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endParaRPr sz="1200" b="0"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0"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0"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0" i="0" u="none" strike="noStrike" cap="none" dirty="0">
              <a:solidFill>
                <a:schemeClr val="tx1"/>
              </a:solidFill>
              <a:latin typeface="Calibri"/>
              <a:ea typeface="Calibri"/>
              <a:cs typeface="Calibri"/>
              <a:sym typeface="Calibri"/>
            </a:endParaRPr>
          </a:p>
          <a:p>
            <a:pPr marL="0" marR="0" lvl="0" indent="0" algn="ctr" rtl="0">
              <a:lnSpc>
                <a:spcPct val="150000"/>
              </a:lnSpc>
              <a:spcBef>
                <a:spcPts val="0"/>
              </a:spcBef>
              <a:spcAft>
                <a:spcPts val="0"/>
              </a:spcAft>
              <a:buNone/>
            </a:pPr>
            <a:r>
              <a:rPr lang="it-IT" sz="1200" b="1" i="0" u="none" strike="noStrike" cap="none" dirty="0">
                <a:solidFill>
                  <a:schemeClr val="tx1"/>
                </a:solidFill>
                <a:latin typeface="Calibri"/>
                <a:ea typeface="Calibri"/>
                <a:cs typeface="Calibri"/>
                <a:sym typeface="Calibri"/>
              </a:rPr>
              <a:t>LA SCUOLA DEVE PROVVEDERE ALL’ASSISTENZA IGIENICA DEGLI STUDENTI TRAMITE IL REPERIMENTO DI COLLABORATORI SCOLASTICI DEBITAMENTE FORMATI. NON E’ COMPITO DELLA FAMIGLIA.</a:t>
            </a:r>
            <a:endParaRPr dirty="0">
              <a:solidFill>
                <a:schemeClr val="tx1"/>
              </a:solidFill>
            </a:endParaRPr>
          </a:p>
        </p:txBody>
      </p:sp>
      <p:sp>
        <p:nvSpPr>
          <p:cNvPr id="340" name="Google Shape;340;p25"/>
          <p:cNvSpPr/>
          <p:nvPr/>
        </p:nvSpPr>
        <p:spPr>
          <a:xfrm>
            <a:off x="4572000" y="1433146"/>
            <a:ext cx="4572000" cy="3138854"/>
          </a:xfrm>
          <a:prstGeom prst="rect">
            <a:avLst/>
          </a:prstGeom>
          <a:solidFill>
            <a:srgbClr val="71CA74"/>
          </a:solidFill>
          <a:ln w="25400" cap="flat" cmpd="sng">
            <a:solidFill>
              <a:srgbClr val="6C9BC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endParaRPr sz="1200" b="1" i="0" u="none" strike="noStrike" cap="none" dirty="0">
              <a:solidFill>
                <a:schemeClr val="lt1"/>
              </a:solidFill>
              <a:latin typeface="Calibri"/>
              <a:ea typeface="Calibri"/>
              <a:cs typeface="Calibri"/>
              <a:sym typeface="Calibri"/>
            </a:endParaRPr>
          </a:p>
          <a:p>
            <a:pPr marL="0" marR="0" lvl="0" indent="0" algn="ctr" rtl="0">
              <a:lnSpc>
                <a:spcPct val="150000"/>
              </a:lnSpc>
              <a:spcBef>
                <a:spcPts val="0"/>
              </a:spcBef>
              <a:spcAft>
                <a:spcPts val="0"/>
              </a:spcAft>
              <a:buNone/>
            </a:pPr>
            <a:r>
              <a:rPr lang="it-IT" sz="1200" b="1" i="0" u="none" strike="noStrike" cap="none" dirty="0">
                <a:solidFill>
                  <a:schemeClr val="tx1"/>
                </a:solidFill>
                <a:latin typeface="Calibri"/>
                <a:ea typeface="Calibri"/>
                <a:cs typeface="Calibri"/>
                <a:sym typeface="Calibri"/>
              </a:rPr>
              <a:t>SITUAZIONE CORRETTA. NECESSARIO ESPLICITARE NEL PEI CHE, PER FINI EDUCATIVI, LA DOCENTE PUO’ EVENTUALMENTE PARTECIPARE (ES: TASK ANALYSIS PER APPRENDERE AUTONOMIE DI BASE)</a:t>
            </a:r>
            <a:endParaRPr dirty="0">
              <a:solidFill>
                <a:schemeClr val="tx1"/>
              </a:solidFill>
            </a:endParaRPr>
          </a:p>
        </p:txBody>
      </p:sp>
      <p:pic>
        <p:nvPicPr>
          <p:cNvPr id="341" name="Google Shape;341;p25" descr="Pollice abbassato con riempimento a tinta unita"/>
          <p:cNvPicPr preferRelativeResize="0"/>
          <p:nvPr/>
        </p:nvPicPr>
        <p:blipFill rotWithShape="1">
          <a:blip r:embed="rId4">
            <a:alphaModFix/>
          </a:blip>
          <a:srcRect/>
          <a:stretch/>
        </p:blipFill>
        <p:spPr>
          <a:xfrm>
            <a:off x="0" y="1433146"/>
            <a:ext cx="601074" cy="601074"/>
          </a:xfrm>
          <a:prstGeom prst="rect">
            <a:avLst/>
          </a:prstGeom>
          <a:noFill/>
          <a:ln>
            <a:noFill/>
          </a:ln>
        </p:spPr>
      </p:pic>
      <p:pic>
        <p:nvPicPr>
          <p:cNvPr id="342" name="Google Shape;342;p25" descr="Segna Pollice su con riempimento a tinta unita"/>
          <p:cNvPicPr preferRelativeResize="0"/>
          <p:nvPr/>
        </p:nvPicPr>
        <p:blipFill rotWithShape="1">
          <a:blip r:embed="rId5">
            <a:alphaModFix/>
          </a:blip>
          <a:srcRect/>
          <a:stretch/>
        </p:blipFill>
        <p:spPr>
          <a:xfrm>
            <a:off x="8542926" y="1359611"/>
            <a:ext cx="601074" cy="601074"/>
          </a:xfrm>
          <a:prstGeom prst="rect">
            <a:avLst/>
          </a:prstGeom>
          <a:noFill/>
          <a:ln>
            <a:noFill/>
          </a:ln>
        </p:spPr>
      </p:pic>
      <p:sp>
        <p:nvSpPr>
          <p:cNvPr id="343" name="Google Shape;343;p25"/>
          <p:cNvSpPr txBox="1"/>
          <p:nvPr/>
        </p:nvSpPr>
        <p:spPr>
          <a:xfrm>
            <a:off x="202223" y="2018234"/>
            <a:ext cx="4167554" cy="89473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0" i="0" u="none" strike="noStrike" cap="none">
                <a:solidFill>
                  <a:srgbClr val="000000"/>
                </a:solidFill>
                <a:latin typeface="Calibri"/>
                <a:ea typeface="Calibri"/>
                <a:cs typeface="Calibri"/>
                <a:sym typeface="Calibri"/>
              </a:rPr>
              <a:t>La scuola chiama la famiglia poiché Anna, studentessa con disabilità motoria e cognitiva grave, si è sporcata e nessuno vuole cambiare il pannolone.</a:t>
            </a:r>
            <a:endParaRPr/>
          </a:p>
        </p:txBody>
      </p:sp>
      <p:sp>
        <p:nvSpPr>
          <p:cNvPr id="344" name="Google Shape;344;p25"/>
          <p:cNvSpPr txBox="1"/>
          <p:nvPr/>
        </p:nvSpPr>
        <p:spPr>
          <a:xfrm>
            <a:off x="4675909" y="1830842"/>
            <a:ext cx="4167554" cy="117173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it-IT" sz="1200" b="0" i="0" u="none" strike="noStrike" cap="none">
                <a:solidFill>
                  <a:schemeClr val="dk1"/>
                </a:solidFill>
                <a:latin typeface="Calibri"/>
                <a:ea typeface="Calibri"/>
                <a:cs typeface="Calibri"/>
                <a:sym typeface="Calibri"/>
              </a:rPr>
              <a:t>Anna viene accompagnata in bagno dalla collaboratrice scolastica poiché necessita di specifica assistenza per espletare i propri bisogni di base. La docente di sostegno,</a:t>
            </a:r>
            <a:r>
              <a:rPr lang="it-IT" sz="1200" b="0" i="0" u="sng" strike="noStrike" cap="none">
                <a:solidFill>
                  <a:schemeClr val="dk1"/>
                </a:solidFill>
                <a:latin typeface="Calibri"/>
                <a:ea typeface="Calibri"/>
                <a:cs typeface="Calibri"/>
                <a:sym typeface="Calibri"/>
              </a:rPr>
              <a:t> volontariamente</a:t>
            </a:r>
            <a:r>
              <a:rPr lang="it-IT" sz="1200" b="0" i="0" u="none" strike="noStrike" cap="none">
                <a:solidFill>
                  <a:schemeClr val="dk1"/>
                </a:solidFill>
                <a:latin typeface="Calibri"/>
                <a:ea typeface="Calibri"/>
                <a:cs typeface="Calibri"/>
                <a:sym typeface="Calibri"/>
              </a:rPr>
              <a:t>, decide di assistere.</a:t>
            </a:r>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26"/>
          <p:cNvSpPr txBox="1">
            <a:spLocks noGrp="1"/>
          </p:cNvSpPr>
          <p:nvPr>
            <p:ph type="title"/>
          </p:nvPr>
        </p:nvSpPr>
        <p:spPr>
          <a:xfrm>
            <a:off x="494899" y="359999"/>
            <a:ext cx="5079423" cy="4247169"/>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4500"/>
              <a:buNone/>
            </a:pPr>
            <a:r>
              <a:rPr lang="it-IT" sz="2800"/>
              <a:t>La normativa scolastica per l’inclusione secondo cinque aree di competenza</a:t>
            </a:r>
            <a:endParaRPr/>
          </a:p>
        </p:txBody>
      </p:sp>
      <p:sp>
        <p:nvSpPr>
          <p:cNvPr id="350" name="Google Shape;350;p26"/>
          <p:cNvSpPr txBox="1">
            <a:spLocks noGrp="1"/>
          </p:cNvSpPr>
          <p:nvPr>
            <p:ph type="subTitle" idx="1"/>
          </p:nvPr>
        </p:nvSpPr>
        <p:spPr>
          <a:xfrm>
            <a:off x="494899" y="1882442"/>
            <a:ext cx="4212000" cy="469500"/>
          </a:xfrm>
          <a:prstGeom prst="rect">
            <a:avLst/>
          </a:prstGeom>
          <a:noFill/>
          <a:ln>
            <a:noFill/>
          </a:ln>
        </p:spPr>
        <p:txBody>
          <a:bodyPr spcFirstLastPara="1" wrap="square" lIns="0" tIns="0" rIns="0" bIns="0" anchor="t" anchorCtr="0">
            <a:noAutofit/>
          </a:bodyPr>
          <a:lstStyle/>
          <a:p>
            <a:pPr marL="0" lvl="0" indent="0" algn="l" rtl="0">
              <a:lnSpc>
                <a:spcPct val="80000"/>
              </a:lnSpc>
              <a:spcBef>
                <a:spcPts val="0"/>
              </a:spcBef>
              <a:spcAft>
                <a:spcPts val="0"/>
              </a:spcAft>
              <a:buSzPts val="2200"/>
              <a:buNone/>
            </a:pPr>
            <a:r>
              <a:rPr lang="it-IT"/>
              <a:t>LA NORMATIVA SCOLASTICA DI RIFERIMENTO PER L’INCLUSIONE</a:t>
            </a:r>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4556</Words>
  <Application>Microsoft Office PowerPoint</Application>
  <PresentationFormat>Presentazione su schermo (16:9)</PresentationFormat>
  <Paragraphs>250</Paragraphs>
  <Slides>26</Slides>
  <Notes>26</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26</vt:i4>
      </vt:variant>
    </vt:vector>
  </HeadingPairs>
  <TitlesOfParts>
    <vt:vector size="32" baseType="lpstr">
      <vt:lpstr>Roboto</vt:lpstr>
      <vt:lpstr>Roboto Medium</vt:lpstr>
      <vt:lpstr>Roboto Condensed</vt:lpstr>
      <vt:lpstr>Arial</vt:lpstr>
      <vt:lpstr>Calibri</vt:lpstr>
      <vt:lpstr>Simple Light</vt:lpstr>
      <vt:lpstr>Presentazione standard di PowerPoint</vt:lpstr>
      <vt:lpstr>Presentazione standard di PowerPoint</vt:lpstr>
      <vt:lpstr>BES</vt:lpstr>
      <vt:lpstr>Presentazione standard di PowerPoint</vt:lpstr>
      <vt:lpstr>COSA VIENE DETTO?</vt:lpstr>
      <vt:lpstr>SCENARI ALTERNATIVI - BES</vt:lpstr>
      <vt:lpstr>VALUTAZIONE</vt:lpstr>
      <vt:lpstr>COSA VIENE DETTO? (DISABILITÀ)</vt:lpstr>
      <vt:lpstr>SCENARI ALTERNATIVI – VALUTAZIONE STUDENTI CON DISABILITÀ</vt:lpstr>
      <vt:lpstr>COSA VIENE DETTO? (DSA)</vt:lpstr>
      <vt:lpstr>SCENARI ALTERNATIVI – VALUTAZIONE STUDENTI CON DSA</vt:lpstr>
      <vt:lpstr>COSA VIENE DETTO? (BES)</vt:lpstr>
      <vt:lpstr>SCENARI ALTERNATIVI – VALUTAZIONE STUDENTI CON BES</vt:lpstr>
      <vt:lpstr>STRUMENTI COMPENSATIVI E DISPENSATIVI</vt:lpstr>
      <vt:lpstr>UNA DISTINZIONE</vt:lpstr>
      <vt:lpstr>COSA VIENE DETTO?</vt:lpstr>
      <vt:lpstr>ALCUNE RISPOSTE A DILEMMI FREQUENTI</vt:lpstr>
      <vt:lpstr>SCENARI ALTERNATIVI - STRUMENTI</vt:lpstr>
      <vt:lpstr>ALUNNI STRANIERI</vt:lpstr>
      <vt:lpstr>ALCUNE DIFFERENZE TERMINOLOGICHE</vt:lpstr>
      <vt:lpstr>COSA VIENE DETTO?</vt:lpstr>
      <vt:lpstr>SCENARI ALTERNATIVI – ALUNNI STRANIERI</vt:lpstr>
      <vt:lpstr>ASSISTENZA IGIENICA</vt:lpstr>
      <vt:lpstr>COSA VIENE DETTO?</vt:lpstr>
      <vt:lpstr>SCENARI ALTERNATIVI – ASSISTENZA IGIENICA</vt:lpstr>
      <vt:lpstr>La normativa scolastica per l’inclusione secondo cinque aree di competenza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Giorgio Minneci</dc:creator>
  <cp:lastModifiedBy>Salvatore Nascarella</cp:lastModifiedBy>
  <cp:revision>1</cp:revision>
  <dcterms:modified xsi:type="dcterms:W3CDTF">2025-06-23T07:13:35Z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3A874CC1-29A7-4C03-853C-674E28A38CA6</vt:lpwstr>
  </property>
  <property fmtid="{D5CDD505-2E9C-101B-9397-08002B2CF9AE}" pid="3" name="ArticulatePath">
    <vt:lpwstr>NORMATIVA</vt:lpwstr>
  </property>
</Properties>
</file>